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pos="39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9" roundtripDataSignature="AMtx7mgjcyWr3YhYQcAgjv0RaM4dULaX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29C6B1-9BD6-4776-B5FD-34CFC6CDA58E}">
  <a:tblStyle styleId="{D829C6B1-9BD6-4776-B5FD-34CFC6CDA58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39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e4d57213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1e4d57213e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c83b19fa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13c83b19faa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e426b95a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g1e426b95aa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e426b95aa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g1e426b95aa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e426b95aa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g1e426b95aa9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e4d57213e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g1e4d57213ea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e4cd8287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1" name="Google Shape;231;g1e4cd82873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275405" y="1856737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% ( 84% 2022) reached expected standard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47" name="Google Shape;14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0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0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Combined reading, writing and maths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% greater depth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54" name="Google Shape;15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1"/>
          <p:cNvSpPr txBox="1"/>
          <p:nvPr/>
        </p:nvSpPr>
        <p:spPr>
          <a:xfrm>
            <a:off x="1375130" y="1683453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GB" sz="5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National </a:t>
            </a:r>
            <a:r>
              <a:rPr lang="en-GB" sz="5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comparison</a:t>
            </a:r>
            <a:endParaRPr b="0" i="0" sz="5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1"/>
          <p:cNvSpPr txBox="1"/>
          <p:nvPr/>
        </p:nvSpPr>
        <p:spPr>
          <a:xfrm>
            <a:off x="862885" y="2668513"/>
            <a:ext cx="1032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7" name="Google Shape;157;p11"/>
          <p:cNvGraphicFramePr/>
          <p:nvPr/>
        </p:nvGraphicFramePr>
        <p:xfrm>
          <a:off x="2282375" y="27381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{D829C6B1-9BD6-4776-B5FD-34CFC6CDA58E}</a:tableStyleId>
              </a:tblPr>
              <a:tblGrid>
                <a:gridCol w="1201275"/>
                <a:gridCol w="1541150"/>
                <a:gridCol w="1724450"/>
                <a:gridCol w="1739700"/>
                <a:gridCol w="1738175"/>
              </a:tblGrid>
              <a:tr h="623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5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National 2022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 Adrian’s 2022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National 2023 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St. Adrian’s 2023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  <a:tr h="588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</a:t>
                      </a:r>
                      <a:endParaRPr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74%</a:t>
                      </a: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1" sz="19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81%</a:t>
                      </a:r>
                      <a:endParaRPr b="1"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  <a:tr h="62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</a:t>
                      </a:r>
                      <a:endParaRPr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69%</a:t>
                      </a:r>
                      <a:endParaRPr b="1" sz="19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78%</a:t>
                      </a:r>
                      <a:endParaRPr b="1" sz="1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  <a:tr h="62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SPAG </a:t>
                      </a:r>
                      <a:endParaRPr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72%</a:t>
                      </a:r>
                      <a:endParaRPr b="1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84%</a:t>
                      </a:r>
                      <a:endParaRPr b="1" sz="1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  <a:tr h="62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71%</a:t>
                      </a: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1" sz="19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78%</a:t>
                      </a:r>
                      <a:endParaRPr b="1" sz="1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  <a:tr h="62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RWM combined</a:t>
                      </a:r>
                      <a:endParaRPr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59 %</a:t>
                      </a:r>
                      <a:r>
                        <a:rPr lang="en-GB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1" sz="19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59%</a:t>
                      </a:r>
                      <a:endParaRPr b="1" sz="1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69%</a:t>
                      </a:r>
                      <a:endParaRPr b="1" sz="1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62" name="Google Shape;162;g1e4d57213e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1e4d57213ea_0_0"/>
          <p:cNvSpPr txBox="1"/>
          <p:nvPr/>
        </p:nvSpPr>
        <p:spPr>
          <a:xfrm>
            <a:off x="1375130" y="1683453"/>
            <a:ext cx="9144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GB" sz="5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KS2 LA C</a:t>
            </a:r>
            <a:r>
              <a:rPr lang="en-GB" sz="5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omparison</a:t>
            </a:r>
            <a:endParaRPr b="0" i="0" sz="5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1e4d57213ea_0_0"/>
          <p:cNvSpPr txBox="1"/>
          <p:nvPr/>
        </p:nvSpPr>
        <p:spPr>
          <a:xfrm>
            <a:off x="862885" y="2668513"/>
            <a:ext cx="1032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g1e4d57213ea_0_0"/>
          <p:cNvPicPr preferRelativeResize="0"/>
          <p:nvPr/>
        </p:nvPicPr>
        <p:blipFill rotWithShape="1">
          <a:blip r:embed="rId4">
            <a:alphaModFix/>
          </a:blip>
          <a:srcRect b="50465" l="23038" r="6529" t="20602"/>
          <a:stretch/>
        </p:blipFill>
        <p:spPr>
          <a:xfrm>
            <a:off x="161375" y="2743200"/>
            <a:ext cx="11817802" cy="2730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70" name="Google Shape;170;g13c83b19faa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13c83b19faa_1_0"/>
          <p:cNvSpPr txBox="1"/>
          <p:nvPr/>
        </p:nvSpPr>
        <p:spPr>
          <a:xfrm>
            <a:off x="1047380" y="1575578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3c83b19faa_1_0"/>
          <p:cNvSpPr txBox="1"/>
          <p:nvPr/>
        </p:nvSpPr>
        <p:spPr>
          <a:xfrm>
            <a:off x="811370" y="3054880"/>
            <a:ext cx="10329000" cy="38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79 % (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67 % 2</a:t>
            </a: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022)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G</a:t>
            </a: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LD 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o</a:t>
            </a: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verall 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 = 68%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77" name="Google Shape;177;g1e426b95aa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1e426b95aa9_0_0"/>
          <p:cNvSpPr txBox="1"/>
          <p:nvPr/>
        </p:nvSpPr>
        <p:spPr>
          <a:xfrm>
            <a:off x="1275405" y="1586278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1e426b95aa9_0_0"/>
          <p:cNvSpPr txBox="1"/>
          <p:nvPr/>
        </p:nvSpPr>
        <p:spPr>
          <a:xfrm>
            <a:off x="811370" y="3054880"/>
            <a:ext cx="103290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83% (85% 2202) 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Reading 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LA=77.5%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84" name="Google Shape;184;g1e426b95aa9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1e426b95aa9_0_6"/>
          <p:cNvSpPr txBox="1"/>
          <p:nvPr/>
        </p:nvSpPr>
        <p:spPr>
          <a:xfrm>
            <a:off x="1275405" y="1586278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1e426b95aa9_0_6"/>
          <p:cNvSpPr txBox="1"/>
          <p:nvPr/>
        </p:nvSpPr>
        <p:spPr>
          <a:xfrm>
            <a:off x="811370" y="3054880"/>
            <a:ext cx="103290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79% (66% 2022)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LA= 72%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91" name="Google Shape;191;g1e426b95aa9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g1e426b95aa9_0_12"/>
          <p:cNvSpPr txBox="1"/>
          <p:nvPr/>
        </p:nvSpPr>
        <p:spPr>
          <a:xfrm>
            <a:off x="1275405" y="1586278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1e426b95aa9_0_12"/>
          <p:cNvSpPr txBox="1"/>
          <p:nvPr/>
        </p:nvSpPr>
        <p:spPr>
          <a:xfrm>
            <a:off x="811370" y="3054880"/>
            <a:ext cx="10329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88% </a:t>
            </a: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(70 % 2022)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Number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LA= 81%</a:t>
            </a:r>
            <a:endParaRPr sz="72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98" name="Google Shape;1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3"/>
          <p:cNvSpPr txBox="1"/>
          <p:nvPr/>
        </p:nvSpPr>
        <p:spPr>
          <a:xfrm>
            <a:off x="1275405" y="158627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1 Phonic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157150" y="3156000"/>
            <a:ext cx="12034800" cy="3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69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82 % </a:t>
            </a:r>
            <a:r>
              <a:rPr b="0" i="0" lang="en-GB" sz="69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met the standard </a:t>
            </a:r>
            <a:endParaRPr b="0" i="0" sz="69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69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(73% 2022) </a:t>
            </a:r>
            <a:endParaRPr b="0" i="0" sz="69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69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 = 80% for 2023</a:t>
            </a:r>
            <a:endParaRPr sz="69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2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lang="en-GB" sz="2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b="0" i="0" lang="en-GB" sz="2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who missed </a:t>
            </a:r>
            <a:r>
              <a:rPr lang="en-GB" sz="2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it in </a:t>
            </a:r>
            <a:r>
              <a:rPr b="0" i="0" lang="en-GB" sz="2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-GB" sz="2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ear 1 achieved it in Year 2=  100% </a:t>
            </a:r>
            <a:r>
              <a:rPr lang="en-GB" sz="2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passed</a:t>
            </a:r>
            <a:r>
              <a:rPr lang="en-GB" sz="2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phonics check by end of Year 2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205" name="Google Shape;205;g1e4d57213ea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1e4d57213ea_0_8"/>
          <p:cNvSpPr txBox="1"/>
          <p:nvPr/>
        </p:nvSpPr>
        <p:spPr>
          <a:xfrm>
            <a:off x="1275405" y="1586278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GB" sz="7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7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Comparison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Google Shape;207;g1e4d57213ea_0_8"/>
          <p:cNvPicPr preferRelativeResize="0"/>
          <p:nvPr/>
        </p:nvPicPr>
        <p:blipFill rotWithShape="1">
          <a:blip r:embed="rId4">
            <a:alphaModFix/>
          </a:blip>
          <a:srcRect b="52116" l="22773" r="13074" t="22530"/>
          <a:stretch/>
        </p:blipFill>
        <p:spPr>
          <a:xfrm>
            <a:off x="99238" y="3146600"/>
            <a:ext cx="11993525" cy="266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212" name="Google Shape;21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4"/>
          <p:cNvSpPr txBox="1"/>
          <p:nvPr/>
        </p:nvSpPr>
        <p:spPr>
          <a:xfrm>
            <a:off x="1275405" y="158627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2 Assessments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4"/>
          <p:cNvSpPr txBox="1"/>
          <p:nvPr/>
        </p:nvSpPr>
        <p:spPr>
          <a:xfrm>
            <a:off x="850006" y="2423814"/>
            <a:ext cx="10329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76% met the standard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(76% 2022</a:t>
            </a: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50%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58% 2022) reached 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greater depth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219" name="Google Shape;21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5"/>
          <p:cNvSpPr txBox="1"/>
          <p:nvPr/>
        </p:nvSpPr>
        <p:spPr>
          <a:xfrm>
            <a:off x="1275405" y="158627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2 Assessments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5"/>
          <p:cNvSpPr txBox="1"/>
          <p:nvPr/>
        </p:nvSpPr>
        <p:spPr>
          <a:xfrm>
            <a:off x="17049" y="2524925"/>
            <a:ext cx="116127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76% met the standard 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(76% 2022)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226" name="Google Shape;22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6"/>
          <p:cNvSpPr txBox="1"/>
          <p:nvPr/>
        </p:nvSpPr>
        <p:spPr>
          <a:xfrm>
            <a:off x="1275405" y="158627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2 Assessments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 txBox="1"/>
          <p:nvPr/>
        </p:nvSpPr>
        <p:spPr>
          <a:xfrm>
            <a:off x="176349" y="2797300"/>
            <a:ext cx="113421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GB" sz="7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79</a:t>
            </a: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% met the standard </a:t>
            </a:r>
            <a:endParaRPr b="0" i="0" sz="7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7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(80% 2022)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233" name="Google Shape;233;g1e4cd82873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4" cy="1575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1e4cd82873f_0_0"/>
          <p:cNvPicPr preferRelativeResize="0"/>
          <p:nvPr/>
        </p:nvPicPr>
        <p:blipFill rotWithShape="1">
          <a:blip r:embed="rId4">
            <a:alphaModFix/>
          </a:blip>
          <a:srcRect b="13591" l="28641" r="31040" t="21095"/>
          <a:stretch/>
        </p:blipFill>
        <p:spPr>
          <a:xfrm>
            <a:off x="3143125" y="1575575"/>
            <a:ext cx="5797128" cy="5282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Grammar and spelling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84 %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% 2022)reached expected standard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Grammar and spelling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44%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61%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2022)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reached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greater depth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12" name="Google Shape;11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78%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84% 2022) reached expected standard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19" name="Google Shape;11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SATs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41%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42% 2022) reached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greater depth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26" name="Google Shape;1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7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7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78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% reached expected standard (84% 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2022)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33" name="Google Shape;13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8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8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% reached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greater depth (16 %202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2)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wisepay.co.uk/store/images/headers/st_adrians_primary_top_bar.jpg" id="140" name="Google Shape;14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310903" cy="157558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9"/>
          <p:cNvSpPr txBox="1"/>
          <p:nvPr/>
        </p:nvSpPr>
        <p:spPr>
          <a:xfrm>
            <a:off x="1275405" y="185673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Year 6 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9"/>
          <p:cNvSpPr txBox="1"/>
          <p:nvPr/>
        </p:nvSpPr>
        <p:spPr>
          <a:xfrm>
            <a:off x="862885" y="3338221"/>
            <a:ext cx="10329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Combined </a:t>
            </a: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RWM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GB" sz="6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69% (</a:t>
            </a: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77 % 2022) </a:t>
            </a:r>
            <a:endParaRPr b="0" i="0" sz="66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GB" sz="6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% expected standard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2018-05-12T06:49:30Z</dcterms:created>
  <dc:creator>D Bedford</dc:creator>
</cp:coreProperties>
</file>