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0" r:id="rId4"/>
    <p:sldId id="259" r:id="rId5"/>
    <p:sldId id="262" r:id="rId6"/>
    <p:sldId id="261" r:id="rId7"/>
    <p:sldId id="265" r:id="rId8"/>
    <p:sldId id="266" r:id="rId9"/>
    <p:sldId id="268" r:id="rId10"/>
    <p:sldId id="273" r:id="rId11"/>
    <p:sldId id="274" r:id="rId12"/>
    <p:sldId id="275" r:id="rId13"/>
    <p:sldId id="276" r:id="rId14"/>
    <p:sldId id="277" r:id="rId15"/>
    <p:sldId id="267" r:id="rId16"/>
    <p:sldId id="269" r:id="rId17"/>
    <p:sldId id="270" r:id="rId18"/>
    <p:sldId id="271" r:id="rId19"/>
    <p:sldId id="272" r:id="rId2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9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86D8A-6622-4E3F-9CFC-B647E9B12C16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FBFD0-063F-468A-B5BD-41F49EEB0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788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69D51-C621-41C5-8365-546F9BEFA065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688BC-935C-4908-A213-AB5541634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85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research-and-data/media-literacy-research/childrens/children-and-parents-media-use-and-attitudes-report-2018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-aware.org.uk/networks/whatsapp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-aware.org.uk/networks/instagram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bbc.co.uk/news/av/uk-46966009/instagram-helped-kill-my-daughter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-aware.org.uk/networks/snapchat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netmatters.org/hub/esafety-news/tik-tok-app-safety-what-parents-need-to-know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vice.com/en_us/article/j5zbmx/tiktok-the-app-super-popular-with-kids-has-a-nudes-proble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Webdings" panose="05030102010509060703" pitchFamily="18" charset="2"/>
              <a:buChar char=""/>
            </a:pPr>
            <a:r>
              <a:rPr lang="en-GB" altLang="en-US" smtClean="0">
                <a:ea typeface="MS PGothic" panose="020B0600070205080204" pitchFamily="34" charset="-128"/>
              </a:rPr>
              <a:t>Before revealing the statistics, </a:t>
            </a:r>
            <a:r>
              <a:rPr lang="en-US" altLang="en-US" smtClean="0"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e</a:t>
            </a:r>
            <a:r>
              <a:rPr lang="en-US" altLang="en-US" smtClean="0">
                <a:latin typeface="Arial" panose="020B0604020202020204" pitchFamily="34" charset="0"/>
                <a:ea typeface="MS Mincho" pitchFamily="49" charset="-128"/>
                <a:cs typeface="Times New Roman" panose="02020603050405020304" pitchFamily="18" charset="0"/>
              </a:rPr>
              <a:t>xplain to staff that you’re now going to look at some specific online safety risks. Social media and messaging apps/sites are a big part of children’s lives, and although there can be positives - such as helping children feel closer to friends and family - they pose safeguarding risks too.</a:t>
            </a:r>
          </a:p>
          <a:p>
            <a:pPr marL="171450" indent="-171450"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Ask</a:t>
            </a: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 staff to look at page 1 of their group activity pack to think about how widely apps are used</a:t>
            </a:r>
          </a:p>
          <a:p>
            <a:pPr marL="171450" indent="-171450">
              <a:buFontTx/>
              <a:buChar char="•"/>
            </a:pP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Ask staff to discuss and agree in their groups which statistics they think match with which statements</a:t>
            </a:r>
          </a:p>
          <a:p>
            <a:pPr marL="171450" indent="-171450">
              <a:buFont typeface="Webdings" panose="05030102010509060703" pitchFamily="18" charset="2"/>
              <a:buNone/>
            </a:pPr>
            <a:endParaRPr lang="en-GB" altLang="en-US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 typeface="Webdings" panose="05030102010509060703" pitchFamily="18" charset="2"/>
              <a:buChar char=""/>
            </a:pP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Reveal the statistics one at a time, asking staff to volunteer how they matched the statistics and statements.</a:t>
            </a:r>
          </a:p>
          <a:p>
            <a:pPr marL="171450" indent="-171450"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  <a:ea typeface="MS Mincho" pitchFamily="49" charset="-128"/>
                <a:cs typeface="Times New Roman" panose="02020603050405020304" pitchFamily="18" charset="0"/>
              </a:rPr>
              <a:t>Tell staff that they need to be aware </a:t>
            </a:r>
            <a:r>
              <a:rPr lang="en-GB" altLang="en-US" smtClean="0">
                <a:ea typeface="MS Mincho" pitchFamily="49" charset="-128"/>
                <a:cs typeface="Times New Roman" panose="02020603050405020304" pitchFamily="18" charset="0"/>
              </a:rPr>
              <a:t>of the main </a:t>
            </a:r>
            <a:r>
              <a:rPr lang="en-GB" altLang="en-US" b="1" smtClean="0">
                <a:ea typeface="MS Mincho" pitchFamily="49" charset="-128"/>
                <a:cs typeface="Times New Roman" panose="02020603050405020304" pitchFamily="18" charset="0"/>
              </a:rPr>
              <a:t>existing </a:t>
            </a:r>
            <a:r>
              <a:rPr lang="en-GB" altLang="en-US" smtClean="0">
                <a:ea typeface="MS Mincho" pitchFamily="49" charset="-128"/>
                <a:cs typeface="Times New Roman" panose="02020603050405020304" pitchFamily="18" charset="0"/>
              </a:rPr>
              <a:t>and</a:t>
            </a:r>
            <a:r>
              <a:rPr lang="en-GB" altLang="en-US" b="1" smtClean="0">
                <a:ea typeface="MS Mincho" pitchFamily="49" charset="-128"/>
                <a:cs typeface="Times New Roman" panose="02020603050405020304" pitchFamily="18" charset="0"/>
              </a:rPr>
              <a:t> emerging </a:t>
            </a:r>
            <a:r>
              <a:rPr lang="en-GB" altLang="en-US" smtClean="0">
                <a:ea typeface="MS Mincho" pitchFamily="49" charset="-128"/>
                <a:cs typeface="Times New Roman" panose="02020603050405020304" pitchFamily="18" charset="0"/>
              </a:rPr>
              <a:t>threats that apps pose and some of the specific apps to </a:t>
            </a:r>
            <a:r>
              <a:rPr lang="en-GB" altLang="en-US" b="1" smtClean="0">
                <a:ea typeface="MS Mincho" pitchFamily="49" charset="-128"/>
                <a:cs typeface="Times New Roman" panose="02020603050405020304" pitchFamily="18" charset="0"/>
              </a:rPr>
              <a:t>look</a:t>
            </a:r>
            <a:r>
              <a:rPr lang="en-GB" altLang="en-US" smtClean="0">
                <a:ea typeface="MS Mincho" pitchFamily="49" charset="-128"/>
                <a:cs typeface="Times New Roman" panose="02020603050405020304" pitchFamily="18" charset="0"/>
              </a:rPr>
              <a:t> and </a:t>
            </a:r>
            <a:r>
              <a:rPr lang="en-GB" altLang="en-US" b="1" smtClean="0">
                <a:ea typeface="MS Mincho" pitchFamily="49" charset="-128"/>
                <a:cs typeface="Times New Roman" panose="02020603050405020304" pitchFamily="18" charset="0"/>
              </a:rPr>
              <a:t>listen</a:t>
            </a:r>
            <a:r>
              <a:rPr lang="en-GB" altLang="en-US" smtClean="0">
                <a:ea typeface="MS Mincho" pitchFamily="49" charset="-128"/>
                <a:cs typeface="Times New Roman" panose="02020603050405020304" pitchFamily="18" charset="0"/>
              </a:rPr>
              <a:t> out for</a:t>
            </a:r>
          </a:p>
          <a:p>
            <a:pPr marL="171450" indent="-171450">
              <a:buFontTx/>
              <a:buChar char="•"/>
            </a:pPr>
            <a:r>
              <a:rPr lang="en-GB" altLang="en-US" smtClean="0">
                <a:ea typeface="MS Mincho" pitchFamily="49" charset="-128"/>
                <a:cs typeface="Times New Roman" panose="02020603050405020304" pitchFamily="18" charset="0"/>
              </a:rPr>
              <a:t>Emphasise that new apps are appearing </a:t>
            </a:r>
            <a:r>
              <a:rPr lang="en-GB" altLang="en-US" b="1" smtClean="0">
                <a:ea typeface="MS Mincho" pitchFamily="49" charset="-128"/>
                <a:cs typeface="Times New Roman" panose="02020603050405020304" pitchFamily="18" charset="0"/>
              </a:rPr>
              <a:t>all the time</a:t>
            </a:r>
            <a:r>
              <a:rPr lang="en-GB" altLang="en-US" smtClean="0">
                <a:ea typeface="MS Mincho" pitchFamily="49" charset="-128"/>
                <a:cs typeface="Times New Roman" panose="02020603050405020304" pitchFamily="18" charset="0"/>
              </a:rPr>
              <a:t>, and many of the risks you will talk about today could be present for any app, not just the ones discussed</a:t>
            </a:r>
          </a:p>
          <a:p>
            <a:pPr marL="171450" indent="-171450"/>
            <a:endParaRPr lang="en-GB" altLang="en-US" smtClean="0">
              <a:ea typeface="MS Mincho" pitchFamily="49" charset="-128"/>
              <a:cs typeface="Times New Roman" panose="02020603050405020304" pitchFamily="18" charset="0"/>
            </a:endParaRPr>
          </a:p>
          <a:p>
            <a:pPr marL="171450" indent="-171450">
              <a:buFont typeface="Webdings" panose="05030102010509060703" pitchFamily="18" charset="2"/>
              <a:buChar char="i"/>
            </a:pPr>
            <a:r>
              <a:rPr lang="en-US" altLang="en-US" sz="1800" smtClean="0">
                <a:ea typeface="MS Mincho" pitchFamily="49" charset="-128"/>
                <a:cs typeface="Times New Roman" panose="02020603050405020304" pitchFamily="18" charset="0"/>
                <a:sym typeface="Webdings" panose="05030102010509060703" pitchFamily="18" charset="2"/>
              </a:rPr>
              <a:t>Source: </a:t>
            </a:r>
            <a:r>
              <a:rPr lang="en-GB" altLang="en-US" smtClean="0">
                <a:solidFill>
                  <a:srgbClr val="000000"/>
                </a:solidFill>
                <a:ea typeface="MS Mincho" pitchFamily="49" charset="-128"/>
                <a:cs typeface="Times New Roman" panose="02020603050405020304" pitchFamily="18" charset="0"/>
              </a:rPr>
              <a:t>Ofcom, </a:t>
            </a:r>
            <a:r>
              <a:rPr lang="en-GB" altLang="en-US" i="1" smtClean="0">
                <a:solidFill>
                  <a:srgbClr val="000000"/>
                </a:solidFill>
                <a:ea typeface="MS Mincho" pitchFamily="49" charset="-128"/>
                <a:cs typeface="Times New Roman" panose="02020603050405020304" pitchFamily="18" charset="0"/>
              </a:rPr>
              <a:t>Children and parents: media use and attitudes report 2018</a:t>
            </a:r>
            <a:r>
              <a:rPr lang="en-GB" altLang="en-US" smtClean="0">
                <a:solidFill>
                  <a:srgbClr val="000000"/>
                </a:solidFill>
                <a:ea typeface="MS Mincho" pitchFamily="49" charset="-128"/>
                <a:cs typeface="Times New Roman" panose="02020603050405020304" pitchFamily="18" charset="0"/>
              </a:rPr>
              <a:t>. </a:t>
            </a:r>
            <a:r>
              <a:rPr lang="en-GB" altLang="en-US" smtClean="0">
                <a:solidFill>
                  <a:srgbClr val="000000"/>
                </a:solidFill>
                <a:ea typeface="MS Mincho" pitchFamily="49" charset="-128"/>
                <a:cs typeface="Times New Roman" panose="02020603050405020304" pitchFamily="18" charset="0"/>
                <a:hlinkClick r:id="rId3"/>
              </a:rPr>
              <a:t>https://www.ofcom.org.uk/research-and-data/media-literacy-research/childrens/children-and-parents-media-use-and-attitudes-report-2018</a:t>
            </a:r>
            <a:endParaRPr lang="en-GB" altLang="en-US" smtClean="0">
              <a:solidFill>
                <a:srgbClr val="000000"/>
              </a:solidFill>
              <a:ea typeface="MS Mincho" pitchFamily="49" charset="-128"/>
              <a:cs typeface="Times New Roman" panose="02020603050405020304" pitchFamily="18" charset="0"/>
            </a:endParaRPr>
          </a:p>
          <a:p>
            <a:pPr marL="171450" indent="-171450">
              <a:buFont typeface="Webdings" panose="05030102010509060703" pitchFamily="18" charset="2"/>
              <a:buNone/>
            </a:pPr>
            <a:endParaRPr lang="en-GB" altLang="en-US" sz="1800" smtClean="0">
              <a:ea typeface="MS Mincho" pitchFamily="49" charset="-128"/>
              <a:cs typeface="Times New Roman" panose="02020603050405020304" pitchFamily="18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D9327F-60C8-45C0-A165-52D5CA87A79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7457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Webdings" panose="05030102010509060703" pitchFamily="18" charset="2"/>
              <a:buChar char=""/>
            </a:pPr>
            <a:r>
              <a:rPr lang="en-GB" altLang="en-US" dirty="0" smtClean="0">
                <a:ea typeface="MS PGothic" panose="020B0600070205080204" pitchFamily="34" charset="-128"/>
              </a:rPr>
              <a:t>Explain to staff that you’ll be looking at 4 popular apps today</a:t>
            </a:r>
          </a:p>
          <a:p>
            <a:pPr marL="171450" indent="-171450">
              <a:buFont typeface="Webdings" panose="05030102010509060703" pitchFamily="18" charset="2"/>
              <a:buChar char="_"/>
            </a:pPr>
            <a:r>
              <a:rPr lang="en-GB" altLang="en-US" dirty="0" smtClean="0">
                <a:solidFill>
                  <a:srgbClr val="0092CF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Split staff into 4 groups and allocate each group one of the apps (WhatsApp, Instagram, Snapchat or </a:t>
            </a:r>
            <a:r>
              <a:rPr lang="en-GB" altLang="en-US" dirty="0" err="1" smtClean="0">
                <a:solidFill>
                  <a:srgbClr val="0092CF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TikTok</a:t>
            </a:r>
            <a:r>
              <a:rPr lang="en-GB" altLang="en-US" dirty="0" smtClean="0">
                <a:solidFill>
                  <a:srgbClr val="0092CF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Webdings" panose="05030102010509060703" pitchFamily="18" charset="2"/>
              </a:rPr>
              <a:t>). If you have a large group (more than 16), split staff into more than 4 groups and allocate some apps more than once.</a:t>
            </a:r>
          </a:p>
          <a:p>
            <a:pPr marL="171450" indent="-171450">
              <a:buFontTx/>
              <a:buChar char="•"/>
            </a:pPr>
            <a:r>
              <a:rPr lang="en-GB" altLang="en-US" dirty="0" smtClean="0">
                <a:ea typeface="MS PGothic" panose="020B0600070205080204" pitchFamily="34" charset="-128"/>
                <a:cs typeface="Times New Roman" panose="02020603050405020304" pitchFamily="18" charset="0"/>
              </a:rPr>
              <a:t>Ask </a:t>
            </a:r>
            <a:r>
              <a:rPr lang="en-GB" altLang="en-US" dirty="0" smtClean="0">
                <a:latin typeface="Arial" panose="020B0604020202020204" pitchFamily="34" charset="0"/>
                <a:cs typeface="Calibri" panose="020F0502020204030204" pitchFamily="34" charset="0"/>
              </a:rPr>
              <a:t>staff to briefly discuss and write down on page 2 of their </a:t>
            </a:r>
            <a:r>
              <a:rPr lang="en-GB" altLang="en-US" dirty="0" smtClean="0">
                <a:ea typeface="MS PGothic" panose="020B0600070205080204" pitchFamily="34" charset="-128"/>
              </a:rPr>
              <a:t>group activity pack:</a:t>
            </a:r>
          </a:p>
          <a:p>
            <a:pPr marL="685800" lvl="1" indent="-228600">
              <a:buFont typeface="Courier New" panose="02070309020205020404" pitchFamily="49" charset="0"/>
              <a:buChar char="o"/>
            </a:pPr>
            <a:r>
              <a:rPr lang="en-GB" altLang="en-US" dirty="0" smtClean="0">
                <a:latin typeface="Arial" panose="020B0604020202020204" pitchFamily="34" charset="0"/>
                <a:cs typeface="Calibri" panose="020F0502020204030204" pitchFamily="34" charset="0"/>
              </a:rPr>
              <a:t>What they know about the app they’ve been given</a:t>
            </a:r>
          </a:p>
          <a:p>
            <a:pPr marL="685800" lvl="1" indent="-228600">
              <a:buFont typeface="Courier New" panose="02070309020205020404" pitchFamily="49" charset="0"/>
              <a:buChar char="o"/>
            </a:pPr>
            <a:r>
              <a:rPr lang="en-GB" altLang="en-US" dirty="0" smtClean="0">
                <a:latin typeface="Arial" panose="020B0604020202020204" pitchFamily="34" charset="0"/>
                <a:cs typeface="Calibri" panose="020F0502020204030204" pitchFamily="34" charset="0"/>
              </a:rPr>
              <a:t>What they think the minimum age is to use it </a:t>
            </a:r>
          </a:p>
          <a:p>
            <a:pPr marL="685800" lvl="1" indent="-228600">
              <a:buFont typeface="Courier New" panose="02070309020205020404" pitchFamily="49" charset="0"/>
              <a:buChar char="o"/>
            </a:pPr>
            <a:r>
              <a:rPr lang="en-GB" altLang="en-US" dirty="0" smtClean="0">
                <a:latin typeface="Arial" panose="020B0604020202020204" pitchFamily="34" charset="0"/>
                <a:cs typeface="Calibri" panose="020F0502020204030204" pitchFamily="34" charset="0"/>
              </a:rPr>
              <a:t>What they think the main risks are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F74799-842A-4430-AD27-A641E2EAF31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4959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ebdings" panose="05030102010509060703" pitchFamily="18" charset="2"/>
              <a:buChar char=""/>
              <a:defRPr/>
            </a:pPr>
            <a:r>
              <a:rPr lang="en-US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Ask the group allocated WhatsApp to share their existing </a:t>
            </a:r>
            <a:r>
              <a:rPr lang="en-US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knowledge.</a:t>
            </a:r>
            <a:endParaRPr lang="en-US" dirty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Talk staff through WhatsApp and the risks </a:t>
            </a:r>
            <a:r>
              <a:rPr lang="en-US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associated with it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Explain that, according to research, there’s a ‘medium’ risk* of seeing sexual content, bullying content, and content related to violence and hatred on this app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Tell </a:t>
            </a:r>
            <a:r>
              <a:rPr lang="en-GB" dirty="0"/>
              <a:t>staff to listen out for pupils talking about WhatsApp or ’group chats’, especially people being unkind in groups/excluded from groups or sharing </a:t>
            </a:r>
            <a:r>
              <a:rPr lang="en-GB" dirty="0" smtClean="0"/>
              <a:t>photos, videos or locations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Explain that the minimum age according </a:t>
            </a:r>
            <a:r>
              <a:rPr lang="en-GB" dirty="0"/>
              <a:t>to </a:t>
            </a:r>
            <a:r>
              <a:rPr lang="en-GB" dirty="0" smtClean="0"/>
              <a:t>WhatsApp is 16, but it’s not that difficult for a younger child to set up and use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Tell staff to share any </a:t>
            </a:r>
            <a:r>
              <a:rPr lang="en-GB" dirty="0" smtClean="0"/>
              <a:t>safeguarding </a:t>
            </a:r>
            <a:r>
              <a:rPr lang="en-GB" dirty="0"/>
              <a:t>concerns related to this </a:t>
            </a:r>
            <a:r>
              <a:rPr lang="en-GB" dirty="0" smtClean="0"/>
              <a:t>app, or any other, </a:t>
            </a:r>
            <a:r>
              <a:rPr lang="en-GB" dirty="0"/>
              <a:t>with </a:t>
            </a:r>
            <a:r>
              <a:rPr lang="en-GB" dirty="0" smtClean="0"/>
              <a:t>the DSL (or deputy)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GB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dirty="0" smtClean="0"/>
              <a:t>*’Medium risk’ here </a:t>
            </a:r>
            <a:r>
              <a:rPr 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means that between 5% and 25% of children and parents reported seeing these types of content on this app when asked by the NSPCC and O2.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US" dirty="0" smtClean="0">
              <a:latin typeface="Arial" panose="020B0604020202020204" pitchFamily="34" charset="0"/>
              <a:ea typeface="MS PGothic" panose="020B0600070205080204" pitchFamily="34" charset="-128"/>
              <a:cs typeface="Times New Roman" panose="02020603050405020304" pitchFamily="18" charset="0"/>
              <a:sym typeface="Webdings" panose="05030102010509060703" pitchFamily="18" charset="2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dirty="0" smtClean="0">
                <a:ea typeface="MS PGothic" panose="020B0600070205080204" pitchFamily="34" charset="-128"/>
                <a:cs typeface="ＭＳ Ｐゴシック" charset="0"/>
                <a:sym typeface="Webdings" panose="05030102010509060703" pitchFamily="18" charset="2"/>
              </a:rPr>
              <a:t> </a:t>
            </a:r>
            <a:r>
              <a:rPr lang="en-US" dirty="0" smtClean="0">
                <a:sym typeface="Webdings" panose="05030102010509060703" pitchFamily="18" charset="2"/>
              </a:rPr>
              <a:t>Source: NSPCC and O2 Net Aware, </a:t>
            </a:r>
            <a:r>
              <a:rPr lang="en-US" i="1" dirty="0" smtClean="0">
                <a:sym typeface="Webdings" panose="05030102010509060703" pitchFamily="18" charset="2"/>
              </a:rPr>
              <a:t>WhatsApp</a:t>
            </a:r>
            <a:r>
              <a:rPr lang="en-US" dirty="0" smtClean="0">
                <a:sym typeface="Webdings" panose="05030102010509060703" pitchFamily="18" charset="2"/>
              </a:rPr>
              <a:t>. </a:t>
            </a:r>
            <a:r>
              <a:rPr lang="en-GB" dirty="0" smtClean="0">
                <a:hlinkClick r:id="rId3"/>
              </a:rPr>
              <a:t>https://www.net-aware.org.uk/networks/whatsapp/#</a:t>
            </a:r>
            <a:r>
              <a:rPr lang="en-US" dirty="0" smtClean="0">
                <a:sym typeface="Webdings" panose="05030102010509060703" pitchFamily="18" charset="2"/>
              </a:rPr>
              <a:t> </a:t>
            </a:r>
            <a:endParaRPr lang="en-GB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6DAA64-079E-47AA-830D-A2EDC4ED59E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0070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ebdings" panose="05030102010509060703" pitchFamily="18" charset="2"/>
              <a:buChar char=""/>
              <a:defRPr/>
            </a:pPr>
            <a:r>
              <a:rPr lang="en-US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Ask the group allocated Instagram to share their existing </a:t>
            </a:r>
            <a:r>
              <a:rPr lang="en-US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knowledge.</a:t>
            </a:r>
            <a:endParaRPr lang="en-US" dirty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Talk staff through Instagram and the risks </a:t>
            </a:r>
            <a:r>
              <a:rPr lang="en-US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associated with it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Tell staff to listen out for pupils talking about Instagram, especially pupils who you also have mental health concerns about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Tell staff about </a:t>
            </a:r>
            <a:r>
              <a:rPr lang="en-GB" dirty="0" smtClean="0"/>
              <a:t>teenager </a:t>
            </a:r>
            <a:r>
              <a:rPr lang="en-GB" dirty="0">
                <a:ea typeface="MS PGothic" panose="020B0600070205080204" pitchFamily="34" charset="-128"/>
                <a:cs typeface="ＭＳ Ｐゴシック" charset="0"/>
              </a:rPr>
              <a:t>Molly Russell, who </a:t>
            </a:r>
            <a:r>
              <a:rPr lang="en-GB" dirty="0" smtClean="0">
                <a:ea typeface="MS PGothic" panose="020B0600070205080204" pitchFamily="34" charset="-128"/>
                <a:cs typeface="ＭＳ Ｐゴシック" charset="0"/>
              </a:rPr>
              <a:t>they may have heard of from news stories over the last couple of years. Molly tragically took </a:t>
            </a:r>
            <a:r>
              <a:rPr lang="en-GB" dirty="0">
                <a:ea typeface="MS PGothic" panose="020B0600070205080204" pitchFamily="34" charset="-128"/>
                <a:cs typeface="ＭＳ Ｐゴシック" charset="0"/>
              </a:rPr>
              <a:t>her own life at 14 in 2017</a:t>
            </a:r>
            <a:r>
              <a:rPr lang="en-GB" dirty="0" smtClean="0">
                <a:ea typeface="MS PGothic" panose="020B0600070205080204" pitchFamily="34" charset="-128"/>
                <a:cs typeface="ＭＳ Ｐゴシック" charset="0"/>
              </a:rPr>
              <a:t>. When family members looked into her Instagram account they found distressing </a:t>
            </a:r>
            <a:r>
              <a:rPr lang="en-GB" dirty="0">
                <a:ea typeface="MS PGothic" panose="020B0600070205080204" pitchFamily="34" charset="-128"/>
                <a:cs typeface="ＭＳ Ｐゴシック" charset="0"/>
              </a:rPr>
              <a:t>material about depression and </a:t>
            </a:r>
            <a:r>
              <a:rPr lang="en-GB" dirty="0" smtClean="0">
                <a:ea typeface="MS PGothic" panose="020B0600070205080204" pitchFamily="34" charset="-128"/>
                <a:cs typeface="ＭＳ Ｐゴシック" charset="0"/>
              </a:rPr>
              <a:t>suicide. </a:t>
            </a:r>
            <a:r>
              <a:rPr lang="en-GB" dirty="0">
                <a:ea typeface="MS PGothic" panose="020B0600070205080204" pitchFamily="34" charset="-128"/>
                <a:cs typeface="ＭＳ Ｐゴシック" charset="0"/>
              </a:rPr>
              <a:t>Her father </a:t>
            </a:r>
            <a:r>
              <a:rPr lang="en-GB" dirty="0" smtClean="0">
                <a:ea typeface="MS PGothic" panose="020B0600070205080204" pitchFamily="34" charset="-128"/>
                <a:cs typeface="ＭＳ Ｐゴシック" charset="0"/>
              </a:rPr>
              <a:t>believes </a:t>
            </a:r>
            <a:r>
              <a:rPr lang="en-GB" dirty="0">
                <a:ea typeface="MS PGothic" panose="020B0600070205080204" pitchFamily="34" charset="-128"/>
                <a:cs typeface="ＭＳ Ｐゴシック" charset="0"/>
              </a:rPr>
              <a:t>Instagram is partly responsible for his daughter's </a:t>
            </a:r>
            <a:r>
              <a:rPr lang="en-GB" dirty="0" smtClean="0">
                <a:ea typeface="MS PGothic" panose="020B0600070205080204" pitchFamily="34" charset="-128"/>
                <a:cs typeface="ＭＳ Ｐゴシック" charset="0"/>
              </a:rPr>
              <a:t>death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Explain that, according to research, there’s a ‘high’ risk* of seeing sexual content and bullying content on this app. There’s also a ‘medium’ risk** of seeing content related to violence and hatred, suicide and self-harm, and drink, drugs and crime </a:t>
            </a:r>
            <a:endParaRPr lang="en-GB" dirty="0">
              <a:ea typeface="MS PGothic" panose="020B0600070205080204" pitchFamily="34" charset="-128"/>
              <a:cs typeface="ＭＳ Ｐゴシック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Explain that the minimum age according to Instagram is 13, but it’s not that difficult for a younger child to set up and use. People can also quite easily set up multiple/fake accounts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As before, tell </a:t>
            </a:r>
            <a:r>
              <a:rPr lang="en-GB" dirty="0"/>
              <a:t>staff </a:t>
            </a:r>
            <a:r>
              <a:rPr lang="en-GB" dirty="0" smtClean="0"/>
              <a:t>that they should share </a:t>
            </a:r>
            <a:r>
              <a:rPr lang="en-GB" dirty="0"/>
              <a:t>any safeguarding concerns related to this </a:t>
            </a:r>
            <a:r>
              <a:rPr lang="en-GB" dirty="0" smtClean="0"/>
              <a:t>app, or others, </a:t>
            </a:r>
            <a:r>
              <a:rPr lang="en-GB" dirty="0"/>
              <a:t>with </a:t>
            </a:r>
            <a:r>
              <a:rPr lang="en-GB" dirty="0" smtClean="0"/>
              <a:t>the DSL (or deputy)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GB" dirty="0" smtClean="0">
              <a:ea typeface="MS PGothic" panose="020B0600070205080204" pitchFamily="34" charset="-128"/>
              <a:cs typeface="ＭＳ Ｐゴシック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dirty="0" smtClean="0">
                <a:ea typeface="MS PGothic" panose="020B0600070205080204" pitchFamily="34" charset="-128"/>
                <a:cs typeface="ＭＳ Ｐゴシック" charset="0"/>
              </a:rPr>
              <a:t>*’High risk’ here means that more than 25% of </a:t>
            </a:r>
            <a:r>
              <a:rPr 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children and parents reported seeing these types of content on this app when asked by the NSPCC and O2.</a:t>
            </a:r>
            <a:endParaRPr lang="en-GB" dirty="0" smtClean="0">
              <a:ea typeface="MS PGothic" panose="020B0600070205080204" pitchFamily="34" charset="-128"/>
              <a:cs typeface="ＭＳ Ｐゴシック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dirty="0" smtClean="0"/>
              <a:t>**’Medium risk’ </a:t>
            </a:r>
            <a:r>
              <a:rPr 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means that between 5% and 25% of children and parents reported seeing these types of content on the app in the same research.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GB" dirty="0" smtClean="0">
              <a:ea typeface="MS PGothic" panose="020B0600070205080204" pitchFamily="34" charset="-128"/>
              <a:cs typeface="ＭＳ Ｐゴシック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en-GB" dirty="0">
              <a:ea typeface="MS PGothic" panose="020B0600070205080204" pitchFamily="34" charset="-128"/>
              <a:cs typeface="ＭＳ Ｐゴシック" charset="0"/>
            </a:endParaRPr>
          </a:p>
          <a:p>
            <a:pPr marL="171450" indent="-171450">
              <a:buFont typeface="Webdings" panose="05030102010509060703" pitchFamily="18" charset="2"/>
              <a:buChar char="i"/>
              <a:defRPr/>
            </a:pPr>
            <a:r>
              <a:rPr lang="en-US" dirty="0" smtClean="0">
                <a:sym typeface="Webdings" panose="05030102010509060703" pitchFamily="18" charset="2"/>
              </a:rPr>
              <a:t>Sources: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ym typeface="Webdings" panose="05030102010509060703" pitchFamily="18" charset="2"/>
              </a:rPr>
              <a:t>NSPCC and O2 Net Aware, Instagram. </a:t>
            </a:r>
            <a:r>
              <a:rPr lang="en-GB" dirty="0" smtClean="0">
                <a:hlinkClick r:id="rId3"/>
              </a:rPr>
              <a:t>https://www.net-aware.org.uk/networks/instagram/</a:t>
            </a: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ym typeface="Webdings" panose="05030102010509060703" pitchFamily="18" charset="2"/>
              </a:rPr>
              <a:t>BBC News (2019), </a:t>
            </a:r>
            <a:r>
              <a:rPr lang="en-US" i="1" dirty="0" smtClean="0">
                <a:sym typeface="Webdings" panose="05030102010509060703" pitchFamily="18" charset="2"/>
              </a:rPr>
              <a:t>Instagram ‘helped kill my daughter’</a:t>
            </a:r>
            <a:r>
              <a:rPr lang="en-US" dirty="0" smtClean="0">
                <a:sym typeface="Webdings" panose="05030102010509060703" pitchFamily="18" charset="2"/>
              </a:rPr>
              <a:t>. </a:t>
            </a:r>
            <a:r>
              <a:rPr lang="en-GB" dirty="0" smtClean="0">
                <a:hlinkClick r:id="rId4"/>
              </a:rPr>
              <a:t>https</a:t>
            </a:r>
            <a:r>
              <a:rPr lang="en-GB" dirty="0">
                <a:hlinkClick r:id="rId4"/>
              </a:rPr>
              <a:t>://www.bbc.co.uk/news/av/uk-46966009/instagram-helped-kill-my-daughter</a:t>
            </a:r>
            <a:endParaRPr lang="en-GB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107339-B17E-425B-979C-505CCA329E0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7137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ebdings" panose="05030102010509060703" pitchFamily="18" charset="2"/>
              <a:buChar char=""/>
              <a:defRPr/>
            </a:pPr>
            <a:r>
              <a:rPr lang="en-US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Ask the group allocated Snapchat to share their existing </a:t>
            </a:r>
            <a:r>
              <a:rPr lang="en-US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knowledge.</a:t>
            </a:r>
            <a:endParaRPr lang="en-US" dirty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Talk staff through Snapchat and the risks </a:t>
            </a:r>
            <a:r>
              <a:rPr lang="en-US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associated with it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Explain that, according to research, there’s a ‘high’ risk* of seeing sexual content and bullying content on this app. There’s also a ‘medium’ risk** of seeing content related to violence and hatred, suicide and self-harm, and drink, drugs and crime </a:t>
            </a:r>
            <a:endParaRPr lang="en-GB" dirty="0" smtClean="0">
              <a:ea typeface="MS PGothic" panose="020B0600070205080204" pitchFamily="34" charset="-128"/>
              <a:cs typeface="ＭＳ Ｐゴシック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ea typeface="MS PGothic" panose="020B0600070205080204" pitchFamily="34" charset="-128"/>
              </a:rPr>
              <a:t>Tell </a:t>
            </a:r>
            <a:r>
              <a:rPr lang="en-GB" dirty="0">
                <a:ea typeface="MS PGothic" panose="020B0600070205080204" pitchFamily="34" charset="-128"/>
              </a:rPr>
              <a:t>staff to listen out for pupils talking about Snapchat or ‘Snap’, especially talk of getting inappropriate messages or requests for </a:t>
            </a:r>
            <a:r>
              <a:rPr lang="en-GB" dirty="0" smtClean="0">
                <a:ea typeface="MS PGothic" panose="020B0600070205080204" pitchFamily="34" charset="-128"/>
              </a:rPr>
              <a:t>photos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Explain that the minimum age according to Snapchat is 13, but it’s not that difficult for a younger child to set up and use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Reiterate that staff should share any safeguarding concerns related to this app, or others, with the DSL (or deputy)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dirty="0" smtClean="0">
                <a:ea typeface="MS PGothic" panose="020B0600070205080204" pitchFamily="34" charset="-128"/>
                <a:cs typeface="ＭＳ Ｐゴシック" charset="0"/>
              </a:rPr>
              <a:t>*’High risk’ here means that more than 25% of </a:t>
            </a:r>
            <a:r>
              <a:rPr 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children and parents reported seeing these types of content on this app when asked by the NSPCC and O2.</a:t>
            </a:r>
            <a:endParaRPr lang="en-GB" dirty="0" smtClean="0">
              <a:ea typeface="MS PGothic" panose="020B0600070205080204" pitchFamily="34" charset="-128"/>
              <a:cs typeface="ＭＳ Ｐゴシック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GB" dirty="0" smtClean="0"/>
              <a:t>**’Medium risk’ </a:t>
            </a:r>
            <a:r>
              <a:rPr lang="en-US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means that between 5% and 25% of children and parents reported seeing these types of content on the app in the same research.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dirty="0" smtClean="0"/>
          </a:p>
          <a:p>
            <a:pPr marL="171450" indent="-171450">
              <a:buFont typeface="Webdings" panose="05030102010509060703" pitchFamily="18" charset="2"/>
              <a:buChar char="i"/>
              <a:defRPr/>
            </a:pPr>
            <a:r>
              <a:rPr lang="en-US" dirty="0" smtClean="0">
                <a:sym typeface="Webdings" panose="05030102010509060703" pitchFamily="18" charset="2"/>
              </a:rPr>
              <a:t>Source: NSPCC and O2 Net Aware, Snapchat. </a:t>
            </a:r>
            <a:r>
              <a:rPr lang="en-GB" dirty="0" smtClean="0">
                <a:hlinkClick r:id="rId3"/>
              </a:rPr>
              <a:t>https://www.net-aware.org.uk/networks/snapchat/</a:t>
            </a:r>
            <a:endParaRPr lang="en-GB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209AAF-0A01-4A83-AC07-C5E86475768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1556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Webdings" panose="05030102010509060703" pitchFamily="18" charset="2"/>
              <a:buChar char=""/>
            </a:pPr>
            <a:r>
              <a:rPr lang="en-US" altLang="en-US" smtClean="0">
                <a:latin typeface="Arial" panose="020B0604020202020204" pitchFamily="34" charset="0"/>
                <a:ea typeface="MS Mincho" pitchFamily="49" charset="-128"/>
                <a:cs typeface="Times New Roman" panose="02020603050405020304" pitchFamily="18" charset="0"/>
              </a:rPr>
              <a:t>Ask the group allocated TikTok to share their existing knowledge.</a:t>
            </a:r>
          </a:p>
          <a:p>
            <a:pPr marL="171450" indent="-171450">
              <a:buFontTx/>
              <a:buChar char="•"/>
            </a:pP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Explain that this is a newer/emerging app to be aware of. It used to be called Musical.ly</a:t>
            </a:r>
          </a:p>
          <a:p>
            <a:pPr marL="171450" indent="-171450">
              <a:buFontTx/>
              <a:buChar char="•"/>
            </a:pP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At the moment it still has a reputation for being comparatively free of danger, but there are some known risks</a:t>
            </a:r>
          </a:p>
          <a:p>
            <a:pPr marL="171450" indent="-171450">
              <a:buFontTx/>
              <a:buChar char="•"/>
            </a:pPr>
            <a:r>
              <a:rPr lang="en-US" altLang="en-US" smtClean="0">
                <a:latin typeface="Arial" panose="020B0604020202020204" pitchFamily="34" charset="0"/>
                <a:ea typeface="MS Mincho" pitchFamily="49" charset="-128"/>
                <a:cs typeface="Times New Roman" panose="02020603050405020304" pitchFamily="18" charset="0"/>
              </a:rPr>
              <a:t>Talk staff through TikTok and the risks associated with it</a:t>
            </a:r>
            <a:endParaRPr lang="en-GB" altLang="en-US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•"/>
            </a:pP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Tell staff to listen out for pupils talking about TikTok, especially talk of videos that sound inappropriate or of being asked to ‘trade’ or swap pictures/videos</a:t>
            </a:r>
          </a:p>
          <a:p>
            <a:pPr marL="171450" indent="-171450">
              <a:buFontTx/>
              <a:buChar char="•"/>
            </a:pP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Explain that the minimum age according to TikTok is 13, but you don’t have to prove your age when creating an account so younger children can still use it easily</a:t>
            </a:r>
          </a:p>
          <a:p>
            <a:pPr marL="171450" indent="-171450">
              <a:buFontTx/>
              <a:buChar char="•"/>
            </a:pP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Reiterate that staff should share any safeguarding concerns related to this app, or any other, with the DSL (or deputy)</a:t>
            </a:r>
          </a:p>
          <a:p>
            <a:pPr marL="171450" indent="-171450">
              <a:buFontTx/>
              <a:buChar char="•"/>
            </a:pP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Refer staff to page 2 of their learning log, ‘Apps to look out for and the risks’</a:t>
            </a:r>
          </a:p>
          <a:p>
            <a:pPr marL="171450" indent="-171450">
              <a:buFontTx/>
              <a:buChar char="•"/>
            </a:pPr>
            <a:r>
              <a:rPr lang="en-GB" altLang="en-US" b="1" smtClean="0">
                <a:ea typeface="MS PGothic" panose="020B0600070205080204" pitchFamily="34" charset="-128"/>
                <a:cs typeface="Times New Roman" panose="02020603050405020304" pitchFamily="18" charset="0"/>
              </a:rPr>
              <a:t>Tell staff that if they have any concerns about children using these apps, they should follow your safeguarding procedures (as for any safeguarding concern)</a:t>
            </a:r>
          </a:p>
          <a:p>
            <a:pPr marL="171450" indent="-171450">
              <a:buFontTx/>
              <a:buChar char="•"/>
            </a:pPr>
            <a:endParaRPr lang="en-GB" altLang="en-US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 typeface="Webdings" panose="05030102010509060703" pitchFamily="18" charset="2"/>
              <a:buChar char="i"/>
            </a:pPr>
            <a:r>
              <a:rPr lang="en-US" altLang="en-US" smtClean="0">
                <a:ea typeface="MS PGothic" panose="020B0600070205080204" pitchFamily="34" charset="-128"/>
                <a:cs typeface="Times New Roman" panose="02020603050405020304" pitchFamily="18" charset="0"/>
                <a:sym typeface="Webdings" panose="05030102010509060703" pitchFamily="18" charset="2"/>
              </a:rPr>
              <a:t>Sources:</a:t>
            </a:r>
          </a:p>
          <a:p>
            <a:pPr marL="171450" indent="-171450">
              <a:buFontTx/>
              <a:buChar char="•"/>
            </a:pPr>
            <a:r>
              <a:rPr lang="en-US" altLang="en-US" smtClean="0">
                <a:ea typeface="MS PGothic" panose="020B0600070205080204" pitchFamily="34" charset="-128"/>
                <a:cs typeface="Times New Roman" panose="02020603050405020304" pitchFamily="18" charset="0"/>
                <a:sym typeface="Webdings" panose="05030102010509060703" pitchFamily="18" charset="2"/>
              </a:rPr>
              <a:t>Internet Matters. </a:t>
            </a:r>
            <a:r>
              <a:rPr lang="en-US" altLang="en-US" i="1" smtClean="0">
                <a:ea typeface="MS PGothic" panose="020B0600070205080204" pitchFamily="34" charset="-128"/>
                <a:cs typeface="Times New Roman" panose="02020603050405020304" pitchFamily="18" charset="0"/>
                <a:sym typeface="Webdings" panose="05030102010509060703" pitchFamily="18" charset="2"/>
              </a:rPr>
              <a:t>TikTok app safety – what parents need to know</a:t>
            </a:r>
            <a:r>
              <a:rPr lang="en-US" altLang="en-US" smtClean="0">
                <a:ea typeface="MS PGothic" panose="020B0600070205080204" pitchFamily="34" charset="-128"/>
                <a:cs typeface="Times New Roman" panose="02020603050405020304" pitchFamily="18" charset="0"/>
                <a:sym typeface="Webdings" panose="05030102010509060703" pitchFamily="18" charset="2"/>
              </a:rPr>
              <a:t>. </a:t>
            </a: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  <a:hlinkClick r:id="rId3"/>
              </a:rPr>
              <a:t>https://www.internetmatters.org/hub/esafety-news/tik-tok-app-safety-what-parents-need-to-know/</a:t>
            </a:r>
            <a:endParaRPr lang="en-GB" altLang="en-US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•"/>
            </a:pP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Motherboard (2018). </a:t>
            </a:r>
            <a:r>
              <a:rPr lang="en-GB" altLang="en-US" i="1" smtClean="0">
                <a:ea typeface="MS PGothic" panose="020B0600070205080204" pitchFamily="34" charset="-128"/>
                <a:cs typeface="Times New Roman" panose="02020603050405020304" pitchFamily="18" charset="0"/>
              </a:rPr>
              <a:t>TikTok, the app super popular with kids, has a nudes problem</a:t>
            </a: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</a:rPr>
              <a:t>. </a:t>
            </a:r>
            <a:r>
              <a:rPr lang="en-GB" altLang="en-US" smtClean="0">
                <a:ea typeface="MS PGothic" panose="020B0600070205080204" pitchFamily="34" charset="-128"/>
                <a:cs typeface="Times New Roman" panose="02020603050405020304" pitchFamily="18" charset="0"/>
                <a:hlinkClick r:id="rId4"/>
              </a:rPr>
              <a:t>https://www.vice.com/en_us/article/j5zbmx/tiktok-the-app-super-popular-with-kids-has-a-nudes-problem</a:t>
            </a:r>
            <a:endParaRPr lang="en-GB" altLang="en-US" smtClean="0"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1D8A5A-61D2-45CC-9351-48E829BF7F8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6681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Debbie Hepplewhite Print Font" panose="03050602040000000000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Debbie Hepplewhite Print Font" panose="0305060204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72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94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Debbie Hepplewhite Print Font" panose="03050602040000000000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Debbie Hepplewhite Print Font" panose="03050602040000000000" pitchFamily="66" charset="0"/>
              </a:defRPr>
            </a:lvl1pPr>
            <a:lvl2pPr>
              <a:defRPr>
                <a:latin typeface="Debbie Hepplewhite Print Font" panose="03050602040000000000" pitchFamily="66" charset="0"/>
              </a:defRPr>
            </a:lvl2pPr>
            <a:lvl3pPr>
              <a:defRPr>
                <a:latin typeface="Debbie Hepplewhite Print Font" panose="03050602040000000000" pitchFamily="66" charset="0"/>
              </a:defRPr>
            </a:lvl3pPr>
            <a:lvl4pPr>
              <a:defRPr>
                <a:latin typeface="Debbie Hepplewhite Print Font" panose="03050602040000000000" pitchFamily="66" charset="0"/>
              </a:defRPr>
            </a:lvl4pPr>
            <a:lvl5pPr>
              <a:defRPr>
                <a:latin typeface="Debbie Hepplewhite Print Font" panose="03050602040000000000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98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38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44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74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9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85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0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40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37E57-DCCA-474B-A910-D6B81149FA52}" type="datetimeFigureOut">
              <a:rPr lang="en-GB" smtClean="0"/>
              <a:t>10/09/2019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41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6292" y="59682"/>
            <a:ext cx="9144000" cy="1134804"/>
          </a:xfrm>
        </p:spPr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Y5 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259" y="2059459"/>
            <a:ext cx="11359625" cy="3198341"/>
          </a:xfrm>
        </p:spPr>
        <p:txBody>
          <a:bodyPr>
            <a:normAutofit fontScale="92500"/>
          </a:bodyPr>
          <a:lstStyle/>
          <a:p>
            <a:r>
              <a:rPr lang="en-GB" sz="3500" b="1" u="sng" dirty="0" smtClean="0"/>
              <a:t>Staffing</a:t>
            </a:r>
          </a:p>
          <a:p>
            <a:r>
              <a:rPr lang="en-GB" sz="3500" dirty="0" smtClean="0"/>
              <a:t> </a:t>
            </a:r>
            <a:r>
              <a:rPr lang="en-GB" sz="3500" dirty="0" smtClean="0">
                <a:solidFill>
                  <a:srgbClr val="7030A0"/>
                </a:solidFill>
              </a:rPr>
              <a:t>Mr Creaton– </a:t>
            </a:r>
            <a:r>
              <a:rPr lang="en-GB" sz="3500" dirty="0">
                <a:solidFill>
                  <a:srgbClr val="7030A0"/>
                </a:solidFill>
              </a:rPr>
              <a:t>class </a:t>
            </a:r>
            <a:r>
              <a:rPr lang="en-GB" sz="3500" dirty="0" smtClean="0">
                <a:solidFill>
                  <a:srgbClr val="7030A0"/>
                </a:solidFill>
              </a:rPr>
              <a:t>teacher</a:t>
            </a:r>
          </a:p>
          <a:p>
            <a:r>
              <a:rPr lang="en-GB" sz="3500" dirty="0" smtClean="0">
                <a:solidFill>
                  <a:srgbClr val="7030A0"/>
                </a:solidFill>
              </a:rPr>
              <a:t>Mr </a:t>
            </a:r>
            <a:r>
              <a:rPr lang="en-GB" sz="3500" dirty="0" err="1" smtClean="0">
                <a:solidFill>
                  <a:srgbClr val="7030A0"/>
                </a:solidFill>
              </a:rPr>
              <a:t>Sallis</a:t>
            </a:r>
            <a:r>
              <a:rPr lang="en-GB" sz="3500" dirty="0" smtClean="0">
                <a:solidFill>
                  <a:srgbClr val="7030A0"/>
                </a:solidFill>
              </a:rPr>
              <a:t>- additional maths teacher</a:t>
            </a:r>
          </a:p>
          <a:p>
            <a:r>
              <a:rPr lang="en-GB" sz="3500" dirty="0" smtClean="0">
                <a:solidFill>
                  <a:srgbClr val="7030A0"/>
                </a:solidFill>
              </a:rPr>
              <a:t>Mrs Butterworth-</a:t>
            </a:r>
            <a:r>
              <a:rPr lang="en-GB" sz="3500" dirty="0">
                <a:solidFill>
                  <a:srgbClr val="7030A0"/>
                </a:solidFill>
              </a:rPr>
              <a:t>additional </a:t>
            </a:r>
            <a:r>
              <a:rPr lang="en-GB" sz="3500" dirty="0" smtClean="0">
                <a:solidFill>
                  <a:srgbClr val="7030A0"/>
                </a:solidFill>
              </a:rPr>
              <a:t>English teacher</a:t>
            </a:r>
          </a:p>
          <a:p>
            <a:r>
              <a:rPr lang="en-GB" sz="3500" dirty="0" smtClean="0">
                <a:solidFill>
                  <a:srgbClr val="7030A0"/>
                </a:solidFill>
              </a:rPr>
              <a:t>Mrs Brunt &amp; Mrs Robins- </a:t>
            </a:r>
            <a:r>
              <a:rPr lang="en-GB" sz="3500" dirty="0">
                <a:solidFill>
                  <a:srgbClr val="7030A0"/>
                </a:solidFill>
              </a:rPr>
              <a:t>teaching </a:t>
            </a:r>
            <a:r>
              <a:rPr lang="en-GB" sz="3500" dirty="0" smtClean="0">
                <a:solidFill>
                  <a:srgbClr val="7030A0"/>
                </a:solidFill>
              </a:rPr>
              <a:t>assistants</a:t>
            </a:r>
            <a:endParaRPr lang="en-GB" sz="35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0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695325" y="549275"/>
            <a:ext cx="97139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Apps to look and listen out for, and why</a:t>
            </a:r>
          </a:p>
        </p:txBody>
      </p:sp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695325" y="2254250"/>
            <a:ext cx="5260975" cy="2681288"/>
          </a:xfrm>
          <a:prstGeom prst="rect">
            <a:avLst/>
          </a:prstGeom>
          <a:solidFill>
            <a:schemeClr val="bg1"/>
          </a:solidFill>
          <a:ln w="19050">
            <a:solidFill>
              <a:srgbClr val="FF1F64"/>
            </a:solidFill>
            <a:miter lim="800000"/>
            <a:headEnd/>
            <a:tailEnd/>
          </a:ln>
        </p:spPr>
        <p:txBody>
          <a:bodyPr lIns="1440000" tIns="108000" rIns="180000" bIns="108000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2600"/>
              </a:lnSpc>
              <a:spcBef>
                <a:spcPct val="0"/>
              </a:spcBef>
              <a:spcAft>
                <a:spcPts val="1800"/>
              </a:spcAft>
              <a:buFontTx/>
              <a:buBlip>
                <a:blip r:embed="rId3"/>
              </a:buBlip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What do you know about this app?</a:t>
            </a:r>
          </a:p>
          <a:p>
            <a:pPr eaLnBrk="1" hangingPunct="1">
              <a:lnSpc>
                <a:spcPts val="2600"/>
              </a:lnSpc>
              <a:spcBef>
                <a:spcPct val="0"/>
              </a:spcBef>
              <a:spcAft>
                <a:spcPts val="1800"/>
              </a:spcAft>
              <a:buFontTx/>
              <a:buBlip>
                <a:blip r:embed="rId3"/>
              </a:buBlip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What do you think the minimum age is to use it?</a:t>
            </a:r>
          </a:p>
          <a:p>
            <a:pPr eaLnBrk="1" hangingPunct="1">
              <a:lnSpc>
                <a:spcPts val="2600"/>
              </a:lnSpc>
              <a:spcBef>
                <a:spcPct val="0"/>
              </a:spcBef>
              <a:spcAft>
                <a:spcPts val="1800"/>
              </a:spcAft>
              <a:buFontTx/>
              <a:buBlip>
                <a:blip r:embed="rId3"/>
              </a:buBlip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What do you think the main risks are?</a:t>
            </a:r>
          </a:p>
        </p:txBody>
      </p:sp>
      <p:sp>
        <p:nvSpPr>
          <p:cNvPr id="5" name="Slide Number Placeholder 8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6850" y="6324600"/>
            <a:ext cx="1139825" cy="153988"/>
          </a:xfr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fld id="{6C550202-AC68-4F5A-8609-FD9FE431560E}" type="slidenum">
              <a:rPr lang="en-US" sz="1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10</a:t>
            </a:fld>
            <a:endParaRPr lang="en-US" sz="10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8">
            <a:extLst/>
          </p:cNvPr>
          <p:cNvSpPr txBox="1">
            <a:spLocks/>
          </p:cNvSpPr>
          <p:nvPr/>
        </p:nvSpPr>
        <p:spPr>
          <a:xfrm>
            <a:off x="706438" y="6324600"/>
            <a:ext cx="2093912" cy="1539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The Key Support Services Limited </a:t>
            </a:r>
          </a:p>
        </p:txBody>
      </p:sp>
      <p:pic>
        <p:nvPicPr>
          <p:cNvPr id="27654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63" y="2424113"/>
            <a:ext cx="8826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https://instagram-brand.com/wp-content/uploads/2016/11/Instagram_AppIcon_Aug2017.png?w=3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663" y="1652588"/>
            <a:ext cx="203041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3946525"/>
            <a:ext cx="1987550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4" y="3946347"/>
            <a:ext cx="1983806" cy="1983806"/>
          </a:xfrm>
          <a:prstGeom prst="round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4" t="20895" r="25972" b="21040"/>
          <a:stretch>
            <a:fillRect/>
          </a:stretch>
        </p:blipFill>
        <p:spPr bwMode="auto">
          <a:xfrm>
            <a:off x="7126288" y="1612900"/>
            <a:ext cx="2116137" cy="21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15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695325" y="549275"/>
            <a:ext cx="97139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Apps to look and listen out for, and why</a:t>
            </a:r>
          </a:p>
        </p:txBody>
      </p:sp>
      <p:sp>
        <p:nvSpPr>
          <p:cNvPr id="5" name="Slide Number Placeholder 8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6850" y="6324600"/>
            <a:ext cx="1139825" cy="153988"/>
          </a:xfr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fld id="{E01AC891-F324-4C95-A731-964327BE7A37}" type="slidenum">
              <a:rPr lang="en-US" sz="1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11</a:t>
            </a:fld>
            <a:endParaRPr lang="en-US" sz="10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8">
            <a:extLst/>
          </p:cNvPr>
          <p:cNvSpPr txBox="1">
            <a:spLocks/>
          </p:cNvSpPr>
          <p:nvPr/>
        </p:nvSpPr>
        <p:spPr>
          <a:xfrm>
            <a:off x="706438" y="6324600"/>
            <a:ext cx="2093912" cy="1539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The Key Support Services Limited </a:t>
            </a:r>
          </a:p>
        </p:txBody>
      </p:sp>
      <p:pic>
        <p:nvPicPr>
          <p:cNvPr id="29701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4" t="20895" r="25972" b="21040"/>
          <a:stretch>
            <a:fillRect/>
          </a:stretch>
        </p:blipFill>
        <p:spPr bwMode="auto">
          <a:xfrm>
            <a:off x="9201150" y="1560513"/>
            <a:ext cx="234950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2">
            <a:extLst/>
          </p:cNvPr>
          <p:cNvSpPr txBox="1">
            <a:spLocks/>
          </p:cNvSpPr>
          <p:nvPr/>
        </p:nvSpPr>
        <p:spPr bwMode="auto">
          <a:xfrm>
            <a:off x="706438" y="1627188"/>
            <a:ext cx="7926387" cy="379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None/>
              <a:defRPr/>
            </a:pPr>
            <a:r>
              <a:rPr lang="en-GB" sz="24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WhatsApp</a:t>
            </a:r>
            <a:endParaRPr lang="en-GB" sz="2400" dirty="0" smtClean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4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Instant messaging in one-to-one and group chats, and calls. Allows you to send messages,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images, videos and your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location</a:t>
            </a: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4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Age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16+</a:t>
            </a:r>
            <a:endParaRPr lang="en-GB" sz="2000" dirty="0">
              <a:solidFill>
                <a:srgbClr val="FF1F64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4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Children can be at risk of:</a:t>
            </a: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4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Bullying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e.g. directly in a group chat, or by being excluded from a group</a:t>
            </a: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4"/>
              </a:buBlip>
              <a:defRPr/>
            </a:pPr>
            <a:r>
              <a:rPr lang="en-GB" sz="2000" b="1" dirty="0">
                <a:solidFill>
                  <a:srgbClr val="FF1F64"/>
                </a:solidFill>
                <a:latin typeface="Arial" panose="020B0604020202020204" pitchFamily="34" charset="0"/>
              </a:rPr>
              <a:t>Sexting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as they can send and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receive explicit photos</a:t>
            </a: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4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Grooming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,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if they share their location </a:t>
            </a: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4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Using it below the minimum age</a:t>
            </a:r>
          </a:p>
        </p:txBody>
      </p:sp>
    </p:spTree>
    <p:extLst>
      <p:ext uri="{BB962C8B-B14F-4D97-AF65-F5344CB8AC3E}">
        <p14:creationId xmlns:p14="http://schemas.microsoft.com/office/powerpoint/2010/main" val="342843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695325" y="549275"/>
            <a:ext cx="99980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Apps to look and listen out for, and why</a:t>
            </a:r>
          </a:p>
        </p:txBody>
      </p:sp>
      <p:sp>
        <p:nvSpPr>
          <p:cNvPr id="5" name="Slide Number Placeholder 8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6850" y="6324600"/>
            <a:ext cx="1139825" cy="153988"/>
          </a:xfr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fld id="{3B6C2EBB-9DC1-4042-9868-B1783F94344B}" type="slidenum">
              <a:rPr lang="en-US" sz="1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12</a:t>
            </a:fld>
            <a:endParaRPr lang="en-US" sz="10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8">
            <a:extLst/>
          </p:cNvPr>
          <p:cNvSpPr txBox="1">
            <a:spLocks/>
          </p:cNvSpPr>
          <p:nvPr/>
        </p:nvSpPr>
        <p:spPr>
          <a:xfrm>
            <a:off x="706438" y="6324600"/>
            <a:ext cx="2093912" cy="1539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The Key Support Services Limited </a:t>
            </a:r>
          </a:p>
        </p:txBody>
      </p:sp>
      <p:sp>
        <p:nvSpPr>
          <p:cNvPr id="14" name="Text Placeholder 2">
            <a:extLst/>
          </p:cNvPr>
          <p:cNvSpPr txBox="1">
            <a:spLocks/>
          </p:cNvSpPr>
          <p:nvPr/>
        </p:nvSpPr>
        <p:spPr bwMode="auto">
          <a:xfrm>
            <a:off x="706438" y="1627188"/>
            <a:ext cx="8275637" cy="438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FF1F64"/>
                </a:solidFill>
                <a:latin typeface="Arial" panose="020B0604020202020204" pitchFamily="34" charset="0"/>
              </a:rPr>
              <a:t>Instagram </a:t>
            </a:r>
            <a:endParaRPr lang="en-GB" sz="24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Picture and video-sharing. You can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post content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publicly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or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to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‘followers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’, see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content posted by others, ‘follow’ each other,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‘like’ posts, comment,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and send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messages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Age </a:t>
            </a:r>
            <a:r>
              <a:rPr lang="en-GB" sz="2000" b="1" dirty="0">
                <a:solidFill>
                  <a:srgbClr val="FF1F64"/>
                </a:solidFill>
                <a:latin typeface="Arial" panose="020B0604020202020204" pitchFamily="34" charset="0"/>
              </a:rPr>
              <a:t>13+ 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C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hildren can be at risk of: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Inappropriate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contact from strangers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, who can see and comment on their photos and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videos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if their account is set to ‘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public’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Exposure to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upsetting or harmful material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such as images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relating to eating disorders, self-harm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and suicide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Bullying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through fake accounts and unkind comments on posts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Pressure </a:t>
            </a:r>
            <a:r>
              <a:rPr lang="en-GB" sz="2000" b="1" dirty="0">
                <a:solidFill>
                  <a:srgbClr val="FF1F64"/>
                </a:solidFill>
                <a:latin typeface="Arial" panose="020B0604020202020204" pitchFamily="34" charset="0"/>
              </a:rPr>
              <a:t>to ‘look’ a certain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way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– it’s an image-centred app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</p:txBody>
      </p:sp>
      <p:pic>
        <p:nvPicPr>
          <p:cNvPr id="31750" name="Picture 2" descr="https://instagram-brand.com/wp-content/uploads/2016/11/Instagram_AppIcon_Aug2017.png?w=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725" y="1619250"/>
            <a:ext cx="22669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39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695325" y="549275"/>
            <a:ext cx="97139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Apps to look and listen out for, and why</a:t>
            </a:r>
          </a:p>
        </p:txBody>
      </p:sp>
      <p:sp>
        <p:nvSpPr>
          <p:cNvPr id="5" name="Slide Number Placeholder 8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6850" y="6324600"/>
            <a:ext cx="1139825" cy="153988"/>
          </a:xfr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fld id="{3E2AA342-9052-4294-BEF0-EBBFA9A22545}" type="slidenum">
              <a:rPr lang="en-US" sz="1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13</a:t>
            </a:fld>
            <a:endParaRPr lang="en-US" sz="10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8">
            <a:extLst/>
          </p:cNvPr>
          <p:cNvSpPr txBox="1">
            <a:spLocks/>
          </p:cNvSpPr>
          <p:nvPr/>
        </p:nvSpPr>
        <p:spPr>
          <a:xfrm>
            <a:off x="706438" y="6324600"/>
            <a:ext cx="2093912" cy="1539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The Key Support Services Limited </a:t>
            </a:r>
          </a:p>
        </p:txBody>
      </p:sp>
      <p:sp>
        <p:nvSpPr>
          <p:cNvPr id="14" name="Text Placeholder 2">
            <a:extLst/>
          </p:cNvPr>
          <p:cNvSpPr txBox="1">
            <a:spLocks/>
          </p:cNvSpPr>
          <p:nvPr/>
        </p:nvSpPr>
        <p:spPr bwMode="auto">
          <a:xfrm>
            <a:off x="706438" y="1627188"/>
            <a:ext cx="8289925" cy="466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FF1F64"/>
                </a:solidFill>
                <a:latin typeface="Arial" panose="020B0604020202020204" pitchFamily="34" charset="0"/>
              </a:rPr>
              <a:t>Snapchat </a:t>
            </a:r>
            <a:endParaRPr lang="en-GB" sz="2400" b="1" dirty="0" smtClean="0">
              <a:solidFill>
                <a:srgbClr val="FF1F64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Picture, video and message-sharing with contacts. The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‘snap’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is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on screen for up to 10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seconds, then disappears;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or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you can opt for no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time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limit. You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can share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snaps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in a sequence for up to 24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hours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Age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13+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Children can be at risk of: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b="1" dirty="0">
                <a:solidFill>
                  <a:srgbClr val="FF1F64"/>
                </a:solidFill>
                <a:latin typeface="Arial" panose="020B0604020202020204" pitchFamily="34" charset="0"/>
              </a:rPr>
              <a:t>Grooming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as the app will share their location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unless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they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use ‘ghost mode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’ and strangers can send them messages/requests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b="1" dirty="0">
                <a:solidFill>
                  <a:srgbClr val="FF1F64"/>
                </a:solidFill>
                <a:latin typeface="Arial" panose="020B0604020202020204" pitchFamily="34" charset="0"/>
              </a:rPr>
              <a:t>Image-sharing without their consent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as people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can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save screenshots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of images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they post before they ‘disappear’</a:t>
            </a: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Sexting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via requests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for sexual images from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people they don’t know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Bullying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through photos being posted with unkind comments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</p:txBody>
      </p:sp>
      <p:pic>
        <p:nvPicPr>
          <p:cNvPr id="3379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663" y="1627188"/>
            <a:ext cx="2259012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01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695325" y="549275"/>
            <a:ext cx="97139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Apps to look and listen out for, and why</a:t>
            </a:r>
          </a:p>
        </p:txBody>
      </p:sp>
      <p:sp>
        <p:nvSpPr>
          <p:cNvPr id="5" name="Slide Number Placeholder 8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6850" y="6324600"/>
            <a:ext cx="1139825" cy="153988"/>
          </a:xfr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fld id="{A904ED61-B41C-4DF1-B063-894D99CFA387}" type="slidenum">
              <a:rPr lang="en-US" sz="1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14</a:t>
            </a:fld>
            <a:endParaRPr lang="en-US" sz="10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8">
            <a:extLst/>
          </p:cNvPr>
          <p:cNvSpPr txBox="1">
            <a:spLocks/>
          </p:cNvSpPr>
          <p:nvPr/>
        </p:nvSpPr>
        <p:spPr>
          <a:xfrm>
            <a:off x="706438" y="6324600"/>
            <a:ext cx="2093912" cy="1539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The Key Support Services Limited </a:t>
            </a:r>
          </a:p>
        </p:txBody>
      </p:sp>
      <p:sp>
        <p:nvSpPr>
          <p:cNvPr id="14" name="Text Placeholder 2">
            <a:extLst/>
          </p:cNvPr>
          <p:cNvSpPr txBox="1">
            <a:spLocks/>
          </p:cNvSpPr>
          <p:nvPr/>
        </p:nvSpPr>
        <p:spPr bwMode="auto">
          <a:xfrm>
            <a:off x="706438" y="1627188"/>
            <a:ext cx="8424862" cy="436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None/>
              <a:defRPr/>
            </a:pPr>
            <a:r>
              <a:rPr lang="en-GB" sz="2400" b="1" dirty="0">
                <a:solidFill>
                  <a:srgbClr val="FF1F64"/>
                </a:solidFill>
                <a:latin typeface="Arial" panose="020B0604020202020204" pitchFamily="34" charset="0"/>
              </a:rPr>
              <a:t>TikTok</a:t>
            </a: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Video-sharing. You can record and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upload short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video clips, watch other people’s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videos,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‘follow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’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people, gain ‘fans’, ‘like’ and comment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Age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13+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Children can be at risk of: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Exposure to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explicit or inappropriate videos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such as pornography and upsetting/harmful content, and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age-inappropriate lyrics</a:t>
            </a:r>
            <a:endParaRPr lang="en-GB" sz="2000" b="1" dirty="0">
              <a:solidFill>
                <a:srgbClr val="FF1F64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Strangers seeing videos they have shared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, if their account is set to ‘public’; and anyone can see their profile information</a:t>
            </a: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Contact from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strangers </a:t>
            </a:r>
            <a:r>
              <a:rPr lang="en-GB" sz="2000" b="1" dirty="0">
                <a:solidFill>
                  <a:srgbClr val="FF1F64"/>
                </a:solidFill>
                <a:latin typeface="Arial" panose="020B0604020202020204" pitchFamily="34" charset="0"/>
              </a:rPr>
              <a:t>asking to ‘trade’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explicit images/videos</a:t>
            </a:r>
            <a:endParaRPr lang="en-GB" sz="2000" dirty="0">
              <a:solidFill>
                <a:srgbClr val="12263F"/>
              </a:solidFill>
              <a:latin typeface="Arial" panose="020B0604020202020204" pitchFamily="34" charset="0"/>
            </a:endParaRPr>
          </a:p>
          <a:p>
            <a:pPr lvl="1" fontAlgn="auto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SzPts val="2400"/>
              <a:buFont typeface="Arial" panose="020B0604020202020204" pitchFamily="34" charset="0"/>
              <a:buBlip>
                <a:blip r:embed="rId3"/>
              </a:buBlip>
              <a:defRPr/>
            </a:pP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Feeling pressured </a:t>
            </a:r>
            <a:r>
              <a:rPr lang="en-GB" sz="2000" b="1" dirty="0">
                <a:solidFill>
                  <a:srgbClr val="FF1F64"/>
                </a:solidFill>
                <a:latin typeface="Arial" panose="020B0604020202020204" pitchFamily="34" charset="0"/>
              </a:rPr>
              <a:t>to </a:t>
            </a:r>
            <a:r>
              <a:rPr lang="en-GB" sz="2000" b="1" dirty="0" smtClean="0">
                <a:solidFill>
                  <a:srgbClr val="FF1F64"/>
                </a:solidFill>
                <a:latin typeface="Arial" panose="020B0604020202020204" pitchFamily="34" charset="0"/>
              </a:rPr>
              <a:t>record </a:t>
            </a:r>
            <a:r>
              <a:rPr lang="en-GB" sz="2000" b="1" dirty="0">
                <a:solidFill>
                  <a:srgbClr val="FF1F64"/>
                </a:solidFill>
                <a:latin typeface="Arial" panose="020B0604020202020204" pitchFamily="34" charset="0"/>
              </a:rPr>
              <a:t>inappropriate or explicit videos </a:t>
            </a:r>
            <a:r>
              <a:rPr lang="en-GB" sz="2000" dirty="0">
                <a:solidFill>
                  <a:srgbClr val="12263F"/>
                </a:solidFill>
                <a:latin typeface="Arial" panose="020B0604020202020204" pitchFamily="34" charset="0"/>
              </a:rPr>
              <a:t>to gain more </a:t>
            </a:r>
            <a:r>
              <a:rPr lang="en-GB" sz="2000" dirty="0" smtClean="0">
                <a:solidFill>
                  <a:srgbClr val="12263F"/>
                </a:solidFill>
                <a:latin typeface="Arial" panose="020B0604020202020204" pitchFamily="34" charset="0"/>
              </a:rPr>
              <a:t>followers</a:t>
            </a:r>
          </a:p>
        </p:txBody>
      </p:sp>
      <p:pic>
        <p:nvPicPr>
          <p:cNvPr id="8" name="Picture 7">
            <a:extLst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784" y="1627521"/>
            <a:ext cx="2204891" cy="2204891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421579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209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195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2312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799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42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Time-table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162" y="1446685"/>
            <a:ext cx="11370275" cy="524243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P.E days are Tuesday and Thursday. 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lnSpc>
                <a:spcPct val="170000"/>
              </a:lnSpc>
            </a:pPr>
            <a:r>
              <a:rPr lang="en-GB" dirty="0" smtClean="0">
                <a:solidFill>
                  <a:srgbClr val="FF0000"/>
                </a:solidFill>
              </a:rPr>
              <a:t>As usual, homework will be issued on a Friday and hand in day is Wednesday.</a:t>
            </a:r>
          </a:p>
          <a:p>
            <a:endParaRPr lang="en-GB" dirty="0" smtClean="0"/>
          </a:p>
          <a:p>
            <a:pPr>
              <a:lnSpc>
                <a:spcPct val="170000"/>
              </a:lnSpc>
            </a:pPr>
            <a:r>
              <a:rPr lang="en-GB" dirty="0" smtClean="0"/>
              <a:t>Musical instrument lessons are on Tuesdays (Year 5A &amp; 5B Guitar Year 5 Recorder) and Thursdays (Guitar  5C). Children must ensure they are taking their musical instruments home with them weekly.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60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Reading log to be filled in daily with brief comment (by the children).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Homework to be handed in on time.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P.E kit to be in school on P.E days.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Trainers to be worn for P.E.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School uniform to be labelled and correctly worn at all times. </a:t>
            </a:r>
          </a:p>
        </p:txBody>
      </p:sp>
    </p:spTree>
    <p:extLst>
      <p:ext uri="{BB962C8B-B14F-4D97-AF65-F5344CB8AC3E}">
        <p14:creationId xmlns:p14="http://schemas.microsoft.com/office/powerpoint/2010/main" val="365630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Children are now expected to know their times-tables off by heart.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Full stops and capital letters should be used at all times, across the curriculum.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3070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Focussed learning</a:t>
            </a:r>
          </a:p>
          <a:p>
            <a:endParaRPr lang="en-GB" dirty="0"/>
          </a:p>
          <a:p>
            <a:r>
              <a:rPr lang="en-GB" dirty="0" smtClean="0"/>
              <a:t>Manners</a:t>
            </a:r>
          </a:p>
          <a:p>
            <a:endParaRPr lang="en-GB" dirty="0"/>
          </a:p>
          <a:p>
            <a:r>
              <a:rPr lang="en-GB" dirty="0" smtClean="0"/>
              <a:t>Following instructions</a:t>
            </a:r>
          </a:p>
          <a:p>
            <a:endParaRPr lang="en-GB" dirty="0"/>
          </a:p>
          <a:p>
            <a:r>
              <a:rPr lang="en-GB" dirty="0" smtClean="0"/>
              <a:t>Listening to others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285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We are continuing with the reading scheme </a:t>
            </a:r>
            <a:r>
              <a:rPr lang="en-GB" dirty="0" smtClean="0"/>
              <a:t>previously put  </a:t>
            </a:r>
            <a:r>
              <a:rPr lang="en-GB" dirty="0"/>
              <a:t>in </a:t>
            </a:r>
            <a:r>
              <a:rPr lang="en-GB" dirty="0" smtClean="0"/>
              <a:t>place </a:t>
            </a:r>
            <a:r>
              <a:rPr lang="en-GB" dirty="0" smtClean="0"/>
              <a:t>in the school</a:t>
            </a:r>
            <a:r>
              <a:rPr lang="en-GB" dirty="0" smtClean="0"/>
              <a:t>. Our aim for reading is that children develop a deeper understanding and love of literature. In common with our teaching across the curriculum, our goal </a:t>
            </a:r>
            <a:r>
              <a:rPr lang="en-GB" dirty="0" smtClean="0"/>
              <a:t>that </a:t>
            </a:r>
            <a:r>
              <a:rPr lang="en-GB" dirty="0" smtClean="0"/>
              <a:t>children’s reading goes deeper, rather than faster is key. It is age and ability appropriate. </a:t>
            </a:r>
            <a:r>
              <a:rPr lang="en-GB" dirty="0"/>
              <a:t>Children are encouraged to read their own reading books in </a:t>
            </a:r>
            <a:r>
              <a:rPr lang="en-GB" u="sng" dirty="0"/>
              <a:t>addition</a:t>
            </a:r>
            <a:r>
              <a:rPr lang="en-GB" dirty="0"/>
              <a:t> to their school reading book. </a:t>
            </a:r>
            <a:r>
              <a:rPr lang="en-GB" dirty="0" smtClean="0"/>
              <a:t>We also have copies of ‘First News’  in class.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037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-328210"/>
            <a:ext cx="9915525" cy="706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Arial" panose="020B0604020202020204" pitchFamily="34" charset="0"/>
              </a:rPr>
              <a:t>© Herts for Learning Ltd - 2014 </a:t>
            </a:r>
          </a:p>
          <a:p>
            <a:endParaRPr lang="en-GB" sz="1100" dirty="0">
              <a:latin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</a:rPr>
              <a:t> </a:t>
            </a:r>
            <a:r>
              <a:rPr lang="en-GB" sz="2400" b="1" dirty="0">
                <a:latin typeface="Arial" panose="020B0604020202020204" pitchFamily="34" charset="0"/>
              </a:rPr>
              <a:t>Teaching Grammar to Improve Writing in Year 5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Year 5: Detail of content to be introduced (statutory requirement) 	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Word 	W1 Converting nouns or adjectives into verbs using suffixes [for example, –ate; –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</a:rPr>
              <a:t>ise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; –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</a:rPr>
              <a:t>ify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] 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W2 Verb prefixes [for example, dis–, de–, </a:t>
            </a:r>
            <a:r>
              <a:rPr lang="en-GB" dirty="0" err="1">
                <a:solidFill>
                  <a:srgbClr val="000000"/>
                </a:solidFill>
                <a:latin typeface="Arial" panose="020B0604020202020204" pitchFamily="34" charset="0"/>
              </a:rPr>
              <a:t>mis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–, over– and re–] 	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Sentence 	S1 Relative clauses beginning with who, which, where, when, whose, that, or an omitted relative pronoun 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S2 Indicating degrees of possibility using adverbs [for example, perhaps, surely] 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S3 or modal verbs [for example, might, should, will, must] 	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Text 	T1 Devices to build cohesion within a paragraph [for example, then, after that, this, firstly] 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T2 Linking ideas across paragraphs using adverbials of time [for example, later], 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T3 place [for example, nearby] 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T4 and number [for example, secondly] 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T5 or tense choices [for example, he had seen her before] 	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Punctuation 	P1 Brackets, 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P2 dashes or commas to indicate parenthesis 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P3 Use of commas to clarify meaning or avoid ambiguity 	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Terminology for pupils 	modal verb, relative pronoun 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relative clause 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parenthesis, bracket, dash 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cohesion, ambiguity 	</a:t>
            </a:r>
          </a:p>
        </p:txBody>
      </p:sp>
    </p:spTree>
    <p:extLst>
      <p:ext uri="{BB962C8B-B14F-4D97-AF65-F5344CB8AC3E}">
        <p14:creationId xmlns:p14="http://schemas.microsoft.com/office/powerpoint/2010/main" val="1119352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92" y="175758"/>
            <a:ext cx="10058400" cy="634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325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900" y="555625"/>
            <a:ext cx="3787775" cy="5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06438" y="1708150"/>
            <a:ext cx="10790237" cy="422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26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GB" altLang="en-US" sz="18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 </a:t>
            </a:r>
            <a:r>
              <a:rPr lang="en-GB" altLang="en-US" sz="1800">
                <a:solidFill>
                  <a:srgbClr val="122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12 to 15 year-olds, </a:t>
            </a:r>
            <a:r>
              <a:rPr lang="en-GB" altLang="en-US" sz="18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  <a:r>
              <a:rPr lang="en-GB" altLang="en-US" sz="1800">
                <a:solidFill>
                  <a:srgbClr val="122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8 to 11 year-olds, and </a:t>
            </a:r>
            <a:r>
              <a:rPr lang="en-GB" altLang="en-US" sz="18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  <a:r>
              <a:rPr lang="en-GB" altLang="en-US" sz="1800">
                <a:solidFill>
                  <a:srgbClr val="122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5 to 7 year-olds who go online have a social media profile</a:t>
            </a:r>
          </a:p>
          <a:p>
            <a:pPr eaLnBrk="1" hangingPunct="1">
              <a:lnSpc>
                <a:spcPts val="26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GB" altLang="en-US" sz="18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42% </a:t>
            </a:r>
            <a:r>
              <a:rPr lang="en-GB" altLang="en-US" sz="1800">
                <a:solidFill>
                  <a:srgbClr val="122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5 to 7 year-olds have their own tablet</a:t>
            </a:r>
          </a:p>
          <a:p>
            <a:pPr eaLnBrk="1" hangingPunct="1">
              <a:lnSpc>
                <a:spcPts val="26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GB" altLang="en-US" sz="18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 </a:t>
            </a:r>
            <a:r>
              <a:rPr lang="en-GB" altLang="en-US" sz="1800">
                <a:solidFill>
                  <a:srgbClr val="122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8 to 11 year-olds who own a mobile phone are allowed to take it to bed with them</a:t>
            </a:r>
          </a:p>
          <a:p>
            <a:pPr eaLnBrk="1" hangingPunct="1">
              <a:lnSpc>
                <a:spcPts val="26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GB" altLang="en-US" sz="18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Nearly a quarter (23%) </a:t>
            </a:r>
            <a:r>
              <a:rPr lang="en-GB" altLang="en-US" sz="1800">
                <a:solidFill>
                  <a:srgbClr val="122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12 to 15 year-olds say Instagram is their main site or app</a:t>
            </a:r>
          </a:p>
          <a:p>
            <a:pPr eaLnBrk="1" hangingPunct="1">
              <a:lnSpc>
                <a:spcPts val="26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GB" altLang="en-US" sz="18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78% </a:t>
            </a:r>
            <a:r>
              <a:rPr lang="en-GB" altLang="en-US" sz="1800">
                <a:solidFill>
                  <a:srgbClr val="122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12 to 15 year-olds who use social media or messaging sites/apps feel there’s pressure to look popular</a:t>
            </a:r>
          </a:p>
          <a:p>
            <a:pPr eaLnBrk="1" hangingPunct="1">
              <a:lnSpc>
                <a:spcPts val="26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GB" altLang="en-US" sz="18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 </a:t>
            </a:r>
            <a:r>
              <a:rPr lang="en-GB" altLang="en-US" sz="1800">
                <a:solidFill>
                  <a:srgbClr val="122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12 to 15 year-olds who use social media or messaging sites/apps say that people are ‘at least sometimes’ mean to each other on social media</a:t>
            </a:r>
          </a:p>
          <a:p>
            <a:pPr eaLnBrk="1" hangingPunct="1">
              <a:lnSpc>
                <a:spcPts val="26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GB" altLang="en-US" sz="18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third (35%) </a:t>
            </a:r>
            <a:r>
              <a:rPr lang="en-GB" altLang="en-US" sz="1800">
                <a:solidFill>
                  <a:srgbClr val="1226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12 to 15 year-olds find it hard to control their screen time</a:t>
            </a:r>
          </a:p>
        </p:txBody>
      </p:sp>
      <p:sp>
        <p:nvSpPr>
          <p:cNvPr id="7" name="Slide Number Placeholder 8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6850" y="6324600"/>
            <a:ext cx="1139825" cy="153988"/>
          </a:xfr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fld id="{E909A0C0-3619-44BD-BFF3-B52A6D613C73}" type="slidenum">
              <a:rPr lang="en-US" sz="1000" b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9</a:t>
            </a:fld>
            <a:endParaRPr lang="en-US" sz="10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8">
            <a:extLst/>
          </p:cNvPr>
          <p:cNvSpPr txBox="1">
            <a:spLocks/>
          </p:cNvSpPr>
          <p:nvPr/>
        </p:nvSpPr>
        <p:spPr>
          <a:xfrm>
            <a:off x="706438" y="6324600"/>
            <a:ext cx="2093912" cy="153988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The Key Support Services Limited </a:t>
            </a: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695325" y="549275"/>
            <a:ext cx="103473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1F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Apps: they aren’t that big a deal, are they?</a:t>
            </a:r>
          </a:p>
        </p:txBody>
      </p:sp>
    </p:spTree>
    <p:extLst>
      <p:ext uri="{BB962C8B-B14F-4D97-AF65-F5344CB8AC3E}">
        <p14:creationId xmlns:p14="http://schemas.microsoft.com/office/powerpoint/2010/main" val="92526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D642DF7-18F4-4E81-909C-2B779B51CA77}" vid="{7B01714F-435B-41BC-95BD-5EC7287C44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169</TotalTime>
  <Words>2233</Words>
  <Application>Microsoft Office PowerPoint</Application>
  <PresentationFormat>Widescreen</PresentationFormat>
  <Paragraphs>183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MS Mincho</vt:lpstr>
      <vt:lpstr>ＭＳ Ｐゴシック</vt:lpstr>
      <vt:lpstr>ＭＳ Ｐゴシック</vt:lpstr>
      <vt:lpstr>Arial</vt:lpstr>
      <vt:lpstr>Calibri</vt:lpstr>
      <vt:lpstr>Calibri Light</vt:lpstr>
      <vt:lpstr>Courier New</vt:lpstr>
      <vt:lpstr>Debbie Hepplewhite Print Font</vt:lpstr>
      <vt:lpstr>Times New Roman</vt:lpstr>
      <vt:lpstr>Webdings</vt:lpstr>
      <vt:lpstr>Theme1</vt:lpstr>
      <vt:lpstr>Y5 </vt:lpstr>
      <vt:lpstr>Time-table</vt:lpstr>
      <vt:lpstr>Expectations</vt:lpstr>
      <vt:lpstr>General information</vt:lpstr>
      <vt:lpstr>Behaviour</vt:lpstr>
      <vt:lpstr>Reading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Y5</dc:title>
  <dc:creator>C Donjon</dc:creator>
  <cp:lastModifiedBy>Kevin Creaton</cp:lastModifiedBy>
  <cp:revision>21</cp:revision>
  <cp:lastPrinted>2016-09-09T07:38:00Z</cp:lastPrinted>
  <dcterms:created xsi:type="dcterms:W3CDTF">2016-09-05T15:28:30Z</dcterms:created>
  <dcterms:modified xsi:type="dcterms:W3CDTF">2019-09-10T07:23:36Z</dcterms:modified>
</cp:coreProperties>
</file>