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8" r:id="rId1"/>
  </p:sldMasterIdLst>
  <p:notesMasterIdLst>
    <p:notesMasterId r:id="rId22"/>
  </p:notesMasterIdLst>
  <p:sldIdLst>
    <p:sldId id="256" r:id="rId2"/>
    <p:sldId id="260" r:id="rId3"/>
    <p:sldId id="258" r:id="rId4"/>
    <p:sldId id="275" r:id="rId5"/>
    <p:sldId id="277" r:id="rId6"/>
    <p:sldId id="279" r:id="rId7"/>
    <p:sldId id="259" r:id="rId8"/>
    <p:sldId id="257" r:id="rId9"/>
    <p:sldId id="283" r:id="rId10"/>
    <p:sldId id="281" r:id="rId11"/>
    <p:sldId id="282" r:id="rId12"/>
    <p:sldId id="284" r:id="rId13"/>
    <p:sldId id="285" r:id="rId14"/>
    <p:sldId id="261" r:id="rId15"/>
    <p:sldId id="286" r:id="rId16"/>
    <p:sldId id="287" r:id="rId17"/>
    <p:sldId id="288" r:id="rId18"/>
    <p:sldId id="289" r:id="rId19"/>
    <p:sldId id="290" r:id="rId20"/>
    <p:sldId id="26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E5670-D549-461F-AAE1-19FECE8BC7D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0CFE6-81F3-478C-95E1-3C923F25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94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-aware.org.uk/networks/whatsapp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-aware.org.uk/networks/instagram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bc.co.uk/news/av/uk-46966009/instagram-helped-kill-my-daughter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-aware.org.uk/networks/snapchat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netmatters.org/hub/esafety-news/tik-tok-app-safety-what-parents-need-to-know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vice.com/en_us/article/j5zbmx/tiktok-the-app-super-popular-with-kids-has-a-nudes-proble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ebdings" panose="05030102010509060703" pitchFamily="18" charset="2"/>
              <a:buChar char="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Ask the group allocated WhatsApp to share their existing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knowledge.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Talk staff through WhatsApp and the risks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associated with it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Explain that, according to research, there’s a ‘medium’ risk* of seeing sexual content, bullying content, and content related to violence and hatred on this app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Tell </a:t>
            </a:r>
            <a:r>
              <a:rPr lang="en-GB" dirty="0"/>
              <a:t>staff to listen out for pupils talking about WhatsApp or ’group chats’, especially people being unkind in groups/excluded from groups or sharing </a:t>
            </a:r>
            <a:r>
              <a:rPr lang="en-GB" dirty="0" smtClean="0"/>
              <a:t>photos, videos or locations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Explain that the minimum age according </a:t>
            </a:r>
            <a:r>
              <a:rPr lang="en-GB" dirty="0"/>
              <a:t>to </a:t>
            </a:r>
            <a:r>
              <a:rPr lang="en-GB" dirty="0" smtClean="0"/>
              <a:t>WhatsApp is 16, but it’s not that difficult for a younger child to set up and use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Tell staff to share any </a:t>
            </a:r>
            <a:r>
              <a:rPr lang="en-GB" dirty="0" smtClean="0"/>
              <a:t>safeguarding </a:t>
            </a:r>
            <a:r>
              <a:rPr lang="en-GB" dirty="0"/>
              <a:t>concerns related to this </a:t>
            </a:r>
            <a:r>
              <a:rPr lang="en-GB" dirty="0" smtClean="0"/>
              <a:t>app, or any other, </a:t>
            </a:r>
            <a:r>
              <a:rPr lang="en-GB" dirty="0"/>
              <a:t>with </a:t>
            </a:r>
            <a:r>
              <a:rPr lang="en-GB" dirty="0" smtClean="0"/>
              <a:t>the DSL (or deputy)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GB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 smtClean="0"/>
              <a:t>*’Medium risk’ here </a:t>
            </a: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means that between 5% and 25% of children and parents reported seeing these types of content on this app when asked by the NSPCC and O2.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dirty="0" smtClean="0">
              <a:latin typeface="Arial" panose="020B0604020202020204" pitchFamily="34" charset="0"/>
              <a:ea typeface="MS PGothic" panose="020B0600070205080204" pitchFamily="34" charset="-128"/>
              <a:cs typeface="Times New Roman" panose="02020603050405020304" pitchFamily="18" charset="0"/>
              <a:sym typeface="Webdings" panose="05030102010509060703" pitchFamily="18" charset="2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dirty="0" smtClean="0">
                <a:ea typeface="MS PGothic" panose="020B0600070205080204" pitchFamily="34" charset="-128"/>
                <a:cs typeface="ＭＳ Ｐゴシック" charset="0"/>
                <a:sym typeface="Webdings" panose="05030102010509060703" pitchFamily="18" charset="2"/>
              </a:rPr>
              <a:t> </a:t>
            </a:r>
            <a:r>
              <a:rPr lang="en-US" dirty="0" smtClean="0">
                <a:sym typeface="Webdings" panose="05030102010509060703" pitchFamily="18" charset="2"/>
              </a:rPr>
              <a:t>Source: NSPCC and O2 Net Aware, </a:t>
            </a:r>
            <a:r>
              <a:rPr lang="en-US" i="1" dirty="0" smtClean="0">
                <a:sym typeface="Webdings" panose="05030102010509060703" pitchFamily="18" charset="2"/>
              </a:rPr>
              <a:t>WhatsApp</a:t>
            </a:r>
            <a:r>
              <a:rPr lang="en-US" dirty="0" smtClean="0">
                <a:sym typeface="Webdings" panose="05030102010509060703" pitchFamily="18" charset="2"/>
              </a:rPr>
              <a:t>. </a:t>
            </a:r>
            <a:r>
              <a:rPr lang="en-GB" dirty="0" smtClean="0">
                <a:hlinkClick r:id="rId3"/>
              </a:rPr>
              <a:t>https://www.net-aware.org.uk/networks/whatsapp/#</a:t>
            </a:r>
            <a:r>
              <a:rPr lang="en-US" dirty="0" smtClean="0">
                <a:sym typeface="Webdings" panose="05030102010509060703" pitchFamily="18" charset="2"/>
              </a:rPr>
              <a:t> </a:t>
            </a:r>
            <a:endParaRPr lang="en-GB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6DAA64-079E-47AA-830D-A2EDC4ED59E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5809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ebdings" panose="05030102010509060703" pitchFamily="18" charset="2"/>
              <a:buChar char="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Ask the group allocated Instagram to share their existing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knowledge.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Talk staff through Instagram and the risks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associated with it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Tell staff to listen out for pupils talking about Instagram, especially pupils who you also have mental health concerns about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Tell staff about </a:t>
            </a:r>
            <a:r>
              <a:rPr lang="en-GB" dirty="0" smtClean="0"/>
              <a:t>teenager </a:t>
            </a:r>
            <a:r>
              <a:rPr lang="en-GB" dirty="0">
                <a:ea typeface="MS PGothic" panose="020B0600070205080204" pitchFamily="34" charset="-128"/>
                <a:cs typeface="ＭＳ Ｐゴシック" charset="0"/>
              </a:rPr>
              <a:t>Molly Russell, who </a:t>
            </a: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they may have heard of from news stories over the last couple of years. Molly tragically took </a:t>
            </a:r>
            <a:r>
              <a:rPr lang="en-GB" dirty="0">
                <a:ea typeface="MS PGothic" panose="020B0600070205080204" pitchFamily="34" charset="-128"/>
                <a:cs typeface="ＭＳ Ｐゴシック" charset="0"/>
              </a:rPr>
              <a:t>her own life at 14 in 2017</a:t>
            </a: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. When family members looked into her Instagram account they found distressing </a:t>
            </a:r>
            <a:r>
              <a:rPr lang="en-GB" dirty="0">
                <a:ea typeface="MS PGothic" panose="020B0600070205080204" pitchFamily="34" charset="-128"/>
                <a:cs typeface="ＭＳ Ｐゴシック" charset="0"/>
              </a:rPr>
              <a:t>material about depression and </a:t>
            </a: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suicide. </a:t>
            </a:r>
            <a:r>
              <a:rPr lang="en-GB" dirty="0">
                <a:ea typeface="MS PGothic" panose="020B0600070205080204" pitchFamily="34" charset="-128"/>
                <a:cs typeface="ＭＳ Ｐゴシック" charset="0"/>
              </a:rPr>
              <a:t>Her father </a:t>
            </a: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believes </a:t>
            </a:r>
            <a:r>
              <a:rPr lang="en-GB" dirty="0">
                <a:ea typeface="MS PGothic" panose="020B0600070205080204" pitchFamily="34" charset="-128"/>
                <a:cs typeface="ＭＳ Ｐゴシック" charset="0"/>
              </a:rPr>
              <a:t>Instagram is partly responsible for his daughter's </a:t>
            </a: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death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Explain that, according to research, there’s a ‘high’ risk* of seeing sexual content and bullying content on this app. There’s also a ‘medium’ risk** of seeing content related to violence and hatred, suicide and self-harm, and drink, drugs and crime </a:t>
            </a:r>
            <a:endParaRPr lang="en-GB" dirty="0">
              <a:ea typeface="MS PGothic" panose="020B0600070205080204" pitchFamily="34" charset="-128"/>
              <a:cs typeface="ＭＳ Ｐゴシック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Explain that the minimum age according to Instagram is 13, but it’s not that difficult for a younger child to set up and use. People can also quite easily set up multiple/fake accounts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As before, tell </a:t>
            </a:r>
            <a:r>
              <a:rPr lang="en-GB" dirty="0"/>
              <a:t>staff </a:t>
            </a:r>
            <a:r>
              <a:rPr lang="en-GB" dirty="0" smtClean="0"/>
              <a:t>that they should share </a:t>
            </a:r>
            <a:r>
              <a:rPr lang="en-GB" dirty="0"/>
              <a:t>any safeguarding concerns related to this </a:t>
            </a:r>
            <a:r>
              <a:rPr lang="en-GB" dirty="0" smtClean="0"/>
              <a:t>app, or others, </a:t>
            </a:r>
            <a:r>
              <a:rPr lang="en-GB" dirty="0"/>
              <a:t>with </a:t>
            </a:r>
            <a:r>
              <a:rPr lang="en-GB" dirty="0" smtClean="0"/>
              <a:t>the DSL (or deputy)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GB" dirty="0" smtClean="0">
              <a:ea typeface="MS PGothic" panose="020B0600070205080204" pitchFamily="34" charset="-128"/>
              <a:cs typeface="ＭＳ Ｐゴシック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*’High risk’ here means that more than 25% of </a:t>
            </a: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children and parents reported seeing these types of content on this app when asked by the NSPCC and O2.</a:t>
            </a:r>
            <a:endParaRPr lang="en-GB" dirty="0" smtClean="0">
              <a:ea typeface="MS PGothic" panose="020B0600070205080204" pitchFamily="34" charset="-128"/>
              <a:cs typeface="ＭＳ Ｐゴシック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 smtClean="0"/>
              <a:t>**’Medium risk’ </a:t>
            </a: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means that between 5% and 25% of children and parents reported seeing these types of content on the app in the same research.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GB" dirty="0" smtClean="0">
              <a:ea typeface="MS PGothic" panose="020B0600070205080204" pitchFamily="34" charset="-128"/>
              <a:cs typeface="ＭＳ Ｐゴシック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n-GB" dirty="0">
              <a:ea typeface="MS PGothic" panose="020B0600070205080204" pitchFamily="34" charset="-128"/>
              <a:cs typeface="ＭＳ Ｐゴシック" charset="0"/>
            </a:endParaRPr>
          </a:p>
          <a:p>
            <a:pPr marL="171450" indent="-171450">
              <a:buFont typeface="Webdings" panose="05030102010509060703" pitchFamily="18" charset="2"/>
              <a:buChar char="i"/>
              <a:defRPr/>
            </a:pPr>
            <a:r>
              <a:rPr lang="en-US" dirty="0" smtClean="0">
                <a:sym typeface="Webdings" panose="05030102010509060703" pitchFamily="18" charset="2"/>
              </a:rPr>
              <a:t>Sources: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ym typeface="Webdings" panose="05030102010509060703" pitchFamily="18" charset="2"/>
              </a:rPr>
              <a:t>NSPCC and O2 Net Aware, Instagram. </a:t>
            </a:r>
            <a:r>
              <a:rPr lang="en-GB" dirty="0" smtClean="0">
                <a:hlinkClick r:id="rId3"/>
              </a:rPr>
              <a:t>https://www.net-aware.org.uk/networks/instagram/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ym typeface="Webdings" panose="05030102010509060703" pitchFamily="18" charset="2"/>
              </a:rPr>
              <a:t>BBC News (2019), </a:t>
            </a:r>
            <a:r>
              <a:rPr lang="en-US" i="1" dirty="0" smtClean="0">
                <a:sym typeface="Webdings" panose="05030102010509060703" pitchFamily="18" charset="2"/>
              </a:rPr>
              <a:t>Instagram ‘helped kill my daughter’</a:t>
            </a:r>
            <a:r>
              <a:rPr lang="en-US" dirty="0" smtClean="0">
                <a:sym typeface="Webdings" panose="05030102010509060703" pitchFamily="18" charset="2"/>
              </a:rPr>
              <a:t>. </a:t>
            </a:r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://www.bbc.co.uk/news/av/uk-46966009/instagram-helped-kill-my-daughter</a:t>
            </a:r>
            <a:endParaRPr lang="en-GB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107339-B17E-425B-979C-505CCA329E0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7138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ebdings" panose="05030102010509060703" pitchFamily="18" charset="2"/>
              <a:buChar char="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Ask the group allocated Snapchat to share their existing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knowledge.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Talk staff through Snapchat and the risks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associated with it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Explain that, according to research, there’s a ‘high’ risk* of seeing sexual content and bullying content on this app. There’s also a ‘medium’ risk** of seeing content related to violence and hatred, suicide and self-harm, and drink, drugs and crime </a:t>
            </a:r>
            <a:endParaRPr lang="en-GB" dirty="0" smtClean="0">
              <a:ea typeface="MS PGothic" panose="020B0600070205080204" pitchFamily="34" charset="-128"/>
              <a:cs typeface="ＭＳ Ｐゴシック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ea typeface="MS PGothic" panose="020B0600070205080204" pitchFamily="34" charset="-128"/>
              </a:rPr>
              <a:t>Tell </a:t>
            </a:r>
            <a:r>
              <a:rPr lang="en-GB" dirty="0">
                <a:ea typeface="MS PGothic" panose="020B0600070205080204" pitchFamily="34" charset="-128"/>
              </a:rPr>
              <a:t>staff to listen out for pupils talking about Snapchat or ‘Snap’, especially talk of getting inappropriate messages or requests for </a:t>
            </a:r>
            <a:r>
              <a:rPr lang="en-GB" dirty="0" smtClean="0">
                <a:ea typeface="MS PGothic" panose="020B0600070205080204" pitchFamily="34" charset="-128"/>
              </a:rPr>
              <a:t>photos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Explain that the minimum age according to Snapchat is 13, but it’s not that difficult for a younger child to set up and use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Reiterate that staff should share any safeguarding concerns related to this app, or others, with the DSL (or deputy)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*’High risk’ here means that more than 25% of </a:t>
            </a: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children and parents reported seeing these types of content on this app when asked by the NSPCC and O2.</a:t>
            </a:r>
            <a:endParaRPr lang="en-GB" dirty="0" smtClean="0">
              <a:ea typeface="MS PGothic" panose="020B0600070205080204" pitchFamily="34" charset="-128"/>
              <a:cs typeface="ＭＳ Ｐゴシック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 smtClean="0"/>
              <a:t>**’Medium risk’ </a:t>
            </a: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means that between 5% and 25% of children and parents reported seeing these types of content on the app in the same research.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dirty="0" smtClean="0"/>
          </a:p>
          <a:p>
            <a:pPr marL="171450" indent="-171450">
              <a:buFont typeface="Webdings" panose="05030102010509060703" pitchFamily="18" charset="2"/>
              <a:buChar char="i"/>
              <a:defRPr/>
            </a:pPr>
            <a:r>
              <a:rPr lang="en-US" dirty="0" smtClean="0">
                <a:sym typeface="Webdings" panose="05030102010509060703" pitchFamily="18" charset="2"/>
              </a:rPr>
              <a:t>Source: NSPCC and O2 Net Aware, Snapchat. </a:t>
            </a:r>
            <a:r>
              <a:rPr lang="en-GB" dirty="0" smtClean="0">
                <a:hlinkClick r:id="rId3"/>
              </a:rPr>
              <a:t>https://www.net-aware.org.uk/networks/snapchat/</a:t>
            </a:r>
            <a:endParaRPr lang="en-GB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209AAF-0A01-4A83-AC07-C5E86475768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8137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ebdings" panose="05030102010509060703" pitchFamily="18" charset="2"/>
              <a:buChar char=""/>
            </a:pPr>
            <a:r>
              <a:rPr lang="en-US" altLang="en-US" smtClean="0">
                <a:latin typeface="Arial" panose="020B0604020202020204" pitchFamily="34" charset="0"/>
                <a:ea typeface="MS Mincho" pitchFamily="49" charset="-128"/>
                <a:cs typeface="Times New Roman" panose="02020603050405020304" pitchFamily="18" charset="0"/>
              </a:rPr>
              <a:t>Ask the group allocated TikTok to share their existing knowledge.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Explain that this is a newer/emerging app to be aware of. It used to be called Musical.ly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At the moment it still has a reputation for being comparatively free of danger, but there are some known risks</a:t>
            </a:r>
          </a:p>
          <a:p>
            <a:pPr marL="171450" indent="-171450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  <a:ea typeface="MS Mincho" pitchFamily="49" charset="-128"/>
                <a:cs typeface="Times New Roman" panose="02020603050405020304" pitchFamily="18" charset="0"/>
              </a:rPr>
              <a:t>Talk staff through TikTok and the risks associated with it</a:t>
            </a:r>
            <a:endParaRPr lang="en-GB" altLang="en-US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Tell staff to listen out for pupils talking about TikTok, especially talk of videos that sound inappropriate or of being asked to ‘trade’ or swap pictures/videos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Explain that the minimum age according to TikTok is 13, but you don’t have to prove your age when creating an account so younger children can still use it easily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Reiterate that staff should share any safeguarding concerns related to this app, or any other, with the DSL (or deputy)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Refer staff to page 2 of their learning log, ‘Apps to look out for and the risks’</a:t>
            </a:r>
          </a:p>
          <a:p>
            <a:pPr marL="171450" indent="-171450">
              <a:buFontTx/>
              <a:buChar char="•"/>
            </a:pPr>
            <a:r>
              <a:rPr lang="en-GB" altLang="en-US" b="1" smtClean="0">
                <a:ea typeface="MS PGothic" panose="020B0600070205080204" pitchFamily="34" charset="-128"/>
                <a:cs typeface="Times New Roman" panose="02020603050405020304" pitchFamily="18" charset="0"/>
              </a:rPr>
              <a:t>Tell staff that if they have any concerns about children using these apps, they should follow your safeguarding procedures (as for any safeguarding concern)</a:t>
            </a:r>
          </a:p>
          <a:p>
            <a:pPr marL="171450" indent="-171450">
              <a:buFontTx/>
              <a:buChar char="•"/>
            </a:pPr>
            <a:endParaRPr lang="en-GB" altLang="en-US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Webdings" panose="05030102010509060703" pitchFamily="18" charset="2"/>
              <a:buChar char="i"/>
            </a:pPr>
            <a:r>
              <a:rPr lang="en-US" altLang="en-US" smtClean="0">
                <a:ea typeface="MS PGothic" panose="020B0600070205080204" pitchFamily="34" charset="-128"/>
                <a:cs typeface="Times New Roman" panose="02020603050405020304" pitchFamily="18" charset="0"/>
                <a:sym typeface="Webdings" panose="05030102010509060703" pitchFamily="18" charset="2"/>
              </a:rPr>
              <a:t>Sources:</a:t>
            </a:r>
          </a:p>
          <a:p>
            <a:pPr marL="171450" indent="-171450">
              <a:buFontTx/>
              <a:buChar char="•"/>
            </a:pPr>
            <a:r>
              <a:rPr lang="en-US" altLang="en-US" smtClean="0">
                <a:ea typeface="MS PGothic" panose="020B0600070205080204" pitchFamily="34" charset="-128"/>
                <a:cs typeface="Times New Roman" panose="02020603050405020304" pitchFamily="18" charset="0"/>
                <a:sym typeface="Webdings" panose="05030102010509060703" pitchFamily="18" charset="2"/>
              </a:rPr>
              <a:t>Internet Matters. </a:t>
            </a:r>
            <a:r>
              <a:rPr lang="en-US" altLang="en-US" i="1" smtClean="0">
                <a:ea typeface="MS PGothic" panose="020B0600070205080204" pitchFamily="34" charset="-128"/>
                <a:cs typeface="Times New Roman" panose="02020603050405020304" pitchFamily="18" charset="0"/>
                <a:sym typeface="Webdings" panose="05030102010509060703" pitchFamily="18" charset="2"/>
              </a:rPr>
              <a:t>TikTok app safety – what parents need to know</a:t>
            </a:r>
            <a:r>
              <a:rPr lang="en-US" altLang="en-US" smtClean="0">
                <a:ea typeface="MS PGothic" panose="020B0600070205080204" pitchFamily="34" charset="-128"/>
                <a:cs typeface="Times New Roman" panose="02020603050405020304" pitchFamily="18" charset="0"/>
                <a:sym typeface="Webdings" panose="05030102010509060703" pitchFamily="18" charset="2"/>
              </a:rPr>
              <a:t>. </a:t>
            </a: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  <a:hlinkClick r:id="rId3"/>
              </a:rPr>
              <a:t>https://www.internetmatters.org/hub/esafety-news/tik-tok-app-safety-what-parents-need-to-know/</a:t>
            </a:r>
            <a:endParaRPr lang="en-GB" altLang="en-US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Motherboard (2018). </a:t>
            </a:r>
            <a:r>
              <a:rPr lang="en-GB" altLang="en-US" i="1" smtClean="0">
                <a:ea typeface="MS PGothic" panose="020B0600070205080204" pitchFamily="34" charset="-128"/>
                <a:cs typeface="Times New Roman" panose="02020603050405020304" pitchFamily="18" charset="0"/>
              </a:rPr>
              <a:t>TikTok, the app super popular with kids, has a nudes problem</a:t>
            </a: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. </a:t>
            </a: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  <a:hlinkClick r:id="rId4"/>
              </a:rPr>
              <a:t>https://www.vice.com/en_us/article/j5zbmx/tiktok-the-app-super-popular-with-kids-has-a-nudes-problem</a:t>
            </a:r>
            <a:endParaRPr lang="en-GB" altLang="en-US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1D8A5A-61D2-45CC-9351-48E829BF7F8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41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DA51639-B2D6-4652-B8C3-1B4C224A7BAF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4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5965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98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8750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4360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7710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9879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43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6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9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6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8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4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3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0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9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6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145" y="1241266"/>
            <a:ext cx="4535926" cy="315375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EBEBEB"/>
                </a:solidFill>
              </a:rPr>
              <a:t>Welcome. </a:t>
            </a:r>
            <a:br>
              <a:rPr lang="en-GB" dirty="0">
                <a:solidFill>
                  <a:srgbClr val="EBEBEB"/>
                </a:solidFill>
              </a:rPr>
            </a:br>
            <a:r>
              <a:rPr lang="en-GB" dirty="0">
                <a:solidFill>
                  <a:srgbClr val="EBEBEB"/>
                </a:solidFill>
              </a:rPr>
              <a:t>Please take a seat.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7145" y="4914395"/>
            <a:ext cx="4535926" cy="4465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Wednesday </a:t>
            </a:r>
            <a:r>
              <a:rPr lang="en-GB" dirty="0" smtClean="0">
                <a:solidFill>
                  <a:schemeClr val="bg1"/>
                </a:solidFill>
              </a:rPr>
              <a:t>11</a:t>
            </a:r>
            <a:r>
              <a:rPr lang="en-GB" baseline="30000" dirty="0" smtClean="0">
                <a:solidFill>
                  <a:schemeClr val="bg1"/>
                </a:solidFill>
              </a:rPr>
              <a:t>th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September</a:t>
            </a:r>
          </a:p>
        </p:txBody>
      </p:sp>
      <p:pic>
        <p:nvPicPr>
          <p:cNvPr id="1026" name="Picture 2" descr="St Adrian's Catholic Primary School">
            <a:extLst>
              <a:ext uri="{FF2B5EF4-FFF2-40B4-BE49-F238E27FC236}">
                <a16:creationId xmlns:a16="http://schemas.microsoft.com/office/drawing/2014/main" xmlns="" id="{20454CEC-4FC7-4D41-A399-F685CEE2E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252" y="1114621"/>
            <a:ext cx="4628758" cy="462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700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BE09A4-5AFF-49AE-A065-CCB58E66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Sharing Fridays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D2D3B1-96BC-41D8-A56A-2A4EB8968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Second Friday in each month.</a:t>
            </a:r>
          </a:p>
          <a:p>
            <a:endParaRPr lang="en-GB" dirty="0"/>
          </a:p>
          <a:p>
            <a:r>
              <a:rPr lang="en-GB" dirty="0"/>
              <a:t>I will help the children to provide things to share which will show off our learning.</a:t>
            </a:r>
          </a:p>
          <a:p>
            <a:endParaRPr lang="en-GB" dirty="0"/>
          </a:p>
          <a:p>
            <a:r>
              <a:rPr lang="en-GB" dirty="0"/>
              <a:t>On Fridays, I will be marking books so some books may not always be readily available.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052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ECA293-5C83-4CDA-9A92-2E964ACE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Prayer Fridays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86CEEE-6CFB-4D74-9A59-40A636F08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Last Friday of the month </a:t>
            </a:r>
          </a:p>
          <a:p>
            <a:endParaRPr lang="en-GB" dirty="0"/>
          </a:p>
          <a:p>
            <a:r>
              <a:rPr lang="en-GB" dirty="0"/>
              <a:t>Great opportunity for parents/carers to take time to reflect in prayer with the children.</a:t>
            </a:r>
          </a:p>
          <a:p>
            <a:endParaRPr lang="en-GB" dirty="0"/>
          </a:p>
          <a:p>
            <a:r>
              <a:rPr lang="en-GB" dirty="0"/>
              <a:t>Themes will change and places to pray will change.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567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04FEB-3AF3-4BFA-BBB0-D5FF4EF2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Parental/Guardian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04CC28-9CBA-415B-9B32-2A671ED57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would love to accept any help from willing parents/guardians.</a:t>
            </a:r>
          </a:p>
          <a:p>
            <a:endParaRPr lang="en-GB" dirty="0"/>
          </a:p>
          <a:p>
            <a:pPr lvl="1"/>
            <a:r>
              <a:rPr lang="en-GB" dirty="0" smtClean="0"/>
              <a:t>Helping </a:t>
            </a:r>
            <a:r>
              <a:rPr lang="en-GB" dirty="0"/>
              <a:t>on trips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Helping with </a:t>
            </a:r>
            <a:r>
              <a:rPr lang="en-GB" dirty="0" smtClean="0"/>
              <a:t>Art/DT/etc. projects by providing </a:t>
            </a:r>
            <a:r>
              <a:rPr lang="en-GB" dirty="0"/>
              <a:t>required materials</a:t>
            </a:r>
          </a:p>
        </p:txBody>
      </p:sp>
    </p:spTree>
    <p:extLst>
      <p:ext uri="{BB962C8B-B14F-4D97-AF65-F5344CB8AC3E}">
        <p14:creationId xmlns:p14="http://schemas.microsoft.com/office/powerpoint/2010/main" val="1963065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2B8D49-FE7D-428E-A95E-6B020AA20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6D52C4-8D7E-42F6-BD1D-FD07D30A3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am very happy to discuss any queries/worries with you.</a:t>
            </a:r>
          </a:p>
          <a:p>
            <a:endParaRPr lang="en-GB" dirty="0"/>
          </a:p>
          <a:p>
            <a:r>
              <a:rPr lang="en-GB" dirty="0"/>
              <a:t>For quick questions I will be happy to see you once all of the children are safely away at the end of the day (except Tuesdays)</a:t>
            </a:r>
          </a:p>
          <a:p>
            <a:endParaRPr lang="en-GB" dirty="0"/>
          </a:p>
          <a:p>
            <a:r>
              <a:rPr lang="en-GB" dirty="0"/>
              <a:t>For more private discussions please contact the office for an appointment.</a:t>
            </a:r>
          </a:p>
        </p:txBody>
      </p:sp>
    </p:spTree>
    <p:extLst>
      <p:ext uri="{BB962C8B-B14F-4D97-AF65-F5344CB8AC3E}">
        <p14:creationId xmlns:p14="http://schemas.microsoft.com/office/powerpoint/2010/main" val="4143047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Dates for the diary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23</a:t>
            </a:r>
            <a:r>
              <a:rPr lang="en-GB" baseline="30000" dirty="0" smtClean="0"/>
              <a:t>rd</a:t>
            </a:r>
            <a:r>
              <a:rPr lang="en-GB" dirty="0" smtClean="0"/>
              <a:t> and 24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October 2018 - Parents Evening</a:t>
            </a:r>
          </a:p>
          <a:p>
            <a:endParaRPr lang="en-GB" dirty="0"/>
          </a:p>
          <a:p>
            <a:r>
              <a:rPr lang="en-GB" dirty="0" smtClean="0"/>
              <a:t>Wednesday 13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November 2018 – Class Trip to Celtic Harmony Camp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08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E-Safety - Apps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6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altLang="en-US" b="1" dirty="0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en-GB" altLang="en-US" dirty="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12 to 15 year-olds, </a:t>
            </a:r>
            <a:r>
              <a:rPr lang="en-GB" altLang="en-US" b="1" dirty="0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r>
              <a:rPr lang="en-GB" altLang="en-US" dirty="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8 to 11 year-olds, and </a:t>
            </a:r>
            <a:r>
              <a:rPr lang="en-GB" altLang="en-US" b="1" dirty="0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r>
              <a:rPr lang="en-GB" altLang="en-US" dirty="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5 to 7 year-olds who go online have a social media </a:t>
            </a:r>
            <a:r>
              <a:rPr lang="en-GB" altLang="en-US" dirty="0" smtClean="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</a:t>
            </a:r>
          </a:p>
          <a:p>
            <a:pPr>
              <a:lnSpc>
                <a:spcPts val="2600"/>
              </a:lnSpc>
              <a:spcBef>
                <a:spcPct val="0"/>
              </a:spcBef>
              <a:spcAft>
                <a:spcPts val="1200"/>
              </a:spcAft>
            </a:pPr>
            <a:endParaRPr lang="en-GB" altLang="en-US" dirty="0">
              <a:solidFill>
                <a:srgbClr val="1226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altLang="en-US" b="1" dirty="0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42% </a:t>
            </a:r>
            <a:r>
              <a:rPr lang="en-GB" altLang="en-US" dirty="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5 to 7 year-olds have their own </a:t>
            </a:r>
            <a:r>
              <a:rPr lang="en-GB" altLang="en-US" dirty="0" smtClean="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tablet</a:t>
            </a:r>
          </a:p>
          <a:p>
            <a:pPr>
              <a:lnSpc>
                <a:spcPts val="2600"/>
              </a:lnSpc>
              <a:spcBef>
                <a:spcPct val="0"/>
              </a:spcBef>
              <a:spcAft>
                <a:spcPts val="1200"/>
              </a:spcAft>
            </a:pPr>
            <a:endParaRPr lang="en-GB" altLang="en-US" dirty="0">
              <a:solidFill>
                <a:srgbClr val="1226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  <a:spcBef>
                <a:spcPct val="0"/>
              </a:spcBef>
              <a:spcAft>
                <a:spcPts val="1200"/>
              </a:spcAft>
            </a:pPr>
            <a:r>
              <a:rPr lang="en-GB" altLang="en-US" b="1" dirty="0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en-GB" altLang="en-US" dirty="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8 to 11 year-olds who own a mobile phone are allowed to take it to bed with them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757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695325" y="549275"/>
            <a:ext cx="97139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 to look and listen out for, and why</a:t>
            </a:r>
          </a:p>
        </p:txBody>
      </p:sp>
      <p:sp>
        <p:nvSpPr>
          <p:cNvPr id="5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6850" y="6324600"/>
            <a:ext cx="1139825" cy="153988"/>
          </a:xfr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fld id="{E01AC891-F324-4C95-A731-964327BE7A37}" type="slidenum">
              <a:rPr lang="en-US" sz="1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16</a:t>
            </a:fld>
            <a:endParaRPr lang="en-US" sz="1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8">
            <a:extLst/>
          </p:cNvPr>
          <p:cNvSpPr txBox="1">
            <a:spLocks/>
          </p:cNvSpPr>
          <p:nvPr/>
        </p:nvSpPr>
        <p:spPr>
          <a:xfrm>
            <a:off x="706438" y="6324600"/>
            <a:ext cx="2093912" cy="1539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Key Support Services Limited </a:t>
            </a:r>
          </a:p>
        </p:txBody>
      </p:sp>
      <p:pic>
        <p:nvPicPr>
          <p:cNvPr id="29701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4" t="20895" r="25972" b="21040"/>
          <a:stretch>
            <a:fillRect/>
          </a:stretch>
        </p:blipFill>
        <p:spPr bwMode="auto">
          <a:xfrm>
            <a:off x="9201150" y="1560513"/>
            <a:ext cx="23495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2">
            <a:extLst/>
          </p:cNvPr>
          <p:cNvSpPr txBox="1">
            <a:spLocks/>
          </p:cNvSpPr>
          <p:nvPr/>
        </p:nvSpPr>
        <p:spPr bwMode="auto">
          <a:xfrm>
            <a:off x="706438" y="1511277"/>
            <a:ext cx="7926387" cy="42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None/>
              <a:defRPr/>
            </a:pPr>
            <a:r>
              <a:rPr lang="en-GB" sz="24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WhatsApp</a:t>
            </a:r>
          </a:p>
          <a:p>
            <a:pPr marL="0" indent="0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None/>
              <a:defRPr/>
            </a:pPr>
            <a:endParaRPr lang="en-GB" sz="2400" dirty="0" smtClean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Instant messaging in one-to-one and group chats, and calls. Allows you to send messages,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images, videos and your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location</a:t>
            </a: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Age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16+</a:t>
            </a:r>
            <a:endParaRPr lang="en-GB" sz="2000" dirty="0">
              <a:solidFill>
                <a:srgbClr val="FF1F64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Children can be at risk of: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Bullying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e.g. directly in a group chat, or by being excluded from a group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Sexting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as they can send and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receive explicit photos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Grooming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,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if they share their location 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Using it below the minimum age</a:t>
            </a:r>
          </a:p>
        </p:txBody>
      </p:sp>
    </p:spTree>
    <p:extLst>
      <p:ext uri="{BB962C8B-B14F-4D97-AF65-F5344CB8AC3E}">
        <p14:creationId xmlns:p14="http://schemas.microsoft.com/office/powerpoint/2010/main" val="389059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695325" y="549275"/>
            <a:ext cx="99980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 to look and listen out for, and why</a:t>
            </a:r>
          </a:p>
        </p:txBody>
      </p:sp>
      <p:sp>
        <p:nvSpPr>
          <p:cNvPr id="5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6850" y="6324600"/>
            <a:ext cx="1139825" cy="153988"/>
          </a:xfr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fld id="{3B6C2EBB-9DC1-4042-9868-B1783F94344B}" type="slidenum">
              <a:rPr lang="en-US" sz="1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17</a:t>
            </a:fld>
            <a:endParaRPr lang="en-US" sz="1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8">
            <a:extLst/>
          </p:cNvPr>
          <p:cNvSpPr txBox="1">
            <a:spLocks/>
          </p:cNvSpPr>
          <p:nvPr/>
        </p:nvSpPr>
        <p:spPr>
          <a:xfrm>
            <a:off x="706438" y="6324600"/>
            <a:ext cx="2093912" cy="1539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Key Support Services Limited </a:t>
            </a:r>
          </a:p>
        </p:txBody>
      </p:sp>
      <p:sp>
        <p:nvSpPr>
          <p:cNvPr id="14" name="Text Placeholder 2">
            <a:extLst/>
          </p:cNvPr>
          <p:cNvSpPr txBox="1">
            <a:spLocks/>
          </p:cNvSpPr>
          <p:nvPr/>
        </p:nvSpPr>
        <p:spPr bwMode="auto">
          <a:xfrm>
            <a:off x="706438" y="1369613"/>
            <a:ext cx="8275637" cy="484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FF1F64"/>
                </a:solidFill>
                <a:latin typeface="Arial" panose="020B0604020202020204" pitchFamily="34" charset="0"/>
              </a:rPr>
              <a:t>Instagram </a:t>
            </a:r>
            <a:endParaRPr lang="en-GB" sz="2400" b="1" dirty="0" smtClean="0">
              <a:solidFill>
                <a:srgbClr val="FF1F64"/>
              </a:solidFill>
              <a:latin typeface="Arial" panose="020B0604020202020204" pitchFamily="34" charset="0"/>
            </a:endParaRPr>
          </a:p>
          <a:p>
            <a:pPr marL="0" indent="0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None/>
              <a:defRPr/>
            </a:pPr>
            <a:endParaRPr lang="en-GB" sz="24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Picture and video-sharing. You can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post content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publicly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or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to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‘followers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’, see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content posted by others, ‘follow’ each other,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‘like’ posts, comment,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and send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messages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Age </a:t>
            </a: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13+ 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C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hildren can be at risk of: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Inappropriate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contact from strangers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, who can see and comment on their photos and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videos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if their account is set to ‘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public’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Exposure to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upsetting or harmful material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such as images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relating to eating disorders, self-harm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and suicide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Bullying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through fake accounts and unkind comments on posts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Pressure </a:t>
            </a: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to ‘look’ a certain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way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– it’s an image-centred app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</p:txBody>
      </p:sp>
      <p:pic>
        <p:nvPicPr>
          <p:cNvPr id="31750" name="Picture 2" descr="https://instagram-brand.com/wp-content/uploads/2016/11/Instagram_AppIcon_Aug2017.png?w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5" y="1619250"/>
            <a:ext cx="22669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99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695325" y="549275"/>
            <a:ext cx="97139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 to look and listen out for, and why</a:t>
            </a:r>
          </a:p>
        </p:txBody>
      </p:sp>
      <p:sp>
        <p:nvSpPr>
          <p:cNvPr id="5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6850" y="6324600"/>
            <a:ext cx="1139825" cy="153988"/>
          </a:xfr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fld id="{3E2AA342-9052-4294-BEF0-EBBFA9A22545}" type="slidenum">
              <a:rPr lang="en-US" sz="1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18</a:t>
            </a:fld>
            <a:endParaRPr lang="en-US" sz="1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8">
            <a:extLst/>
          </p:cNvPr>
          <p:cNvSpPr txBox="1">
            <a:spLocks/>
          </p:cNvSpPr>
          <p:nvPr/>
        </p:nvSpPr>
        <p:spPr>
          <a:xfrm>
            <a:off x="706438" y="6324600"/>
            <a:ext cx="2093912" cy="1539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Key Support Services Limited </a:t>
            </a:r>
          </a:p>
        </p:txBody>
      </p:sp>
      <p:sp>
        <p:nvSpPr>
          <p:cNvPr id="14" name="Text Placeholder 2">
            <a:extLst/>
          </p:cNvPr>
          <p:cNvSpPr txBox="1">
            <a:spLocks/>
          </p:cNvSpPr>
          <p:nvPr/>
        </p:nvSpPr>
        <p:spPr bwMode="auto">
          <a:xfrm>
            <a:off x="706438" y="1421124"/>
            <a:ext cx="8289925" cy="512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FF1F64"/>
                </a:solidFill>
                <a:latin typeface="Arial" panose="020B0604020202020204" pitchFamily="34" charset="0"/>
              </a:rPr>
              <a:t>Snapchat </a:t>
            </a:r>
            <a:endParaRPr lang="en-GB" sz="2400" b="1" dirty="0" smtClean="0">
              <a:solidFill>
                <a:srgbClr val="FF1F64"/>
              </a:solidFill>
              <a:latin typeface="Arial" panose="020B0604020202020204" pitchFamily="34" charset="0"/>
            </a:endParaRPr>
          </a:p>
          <a:p>
            <a:pPr marL="0" indent="0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None/>
              <a:defRPr/>
            </a:pPr>
            <a:endParaRPr lang="en-GB" sz="2400" b="1" dirty="0" smtClean="0">
              <a:solidFill>
                <a:srgbClr val="FF1F64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Picture, video and message-sharing with contacts. The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‘snap’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is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on screen for up to 10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seconds, then disappears;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or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you can opt for no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time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limit. You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can share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snaps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in a sequence for up to 24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hours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Age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13+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Children can be at risk of: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Grooming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as the app will share their location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unless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they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use ‘ghost mode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’ and strangers can send them messages/requests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Image-sharing without their consent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as people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can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save screenshots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of images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they post before they ‘disappear’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Sexting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via requests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for sexual images from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people they don’t know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Bullying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through photos being posted with unkind comments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</p:txBody>
      </p:sp>
      <p:pic>
        <p:nvPicPr>
          <p:cNvPr id="3379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663" y="1627188"/>
            <a:ext cx="2259012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77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695325" y="549275"/>
            <a:ext cx="97139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 to look and listen out for, and why</a:t>
            </a:r>
          </a:p>
        </p:txBody>
      </p:sp>
      <p:sp>
        <p:nvSpPr>
          <p:cNvPr id="5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6850" y="6324600"/>
            <a:ext cx="1139825" cy="153988"/>
          </a:xfr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fld id="{A904ED61-B41C-4DF1-B063-894D99CFA387}" type="slidenum">
              <a:rPr lang="en-US" sz="1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19</a:t>
            </a:fld>
            <a:endParaRPr lang="en-US" sz="1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8">
            <a:extLst/>
          </p:cNvPr>
          <p:cNvSpPr txBox="1">
            <a:spLocks/>
          </p:cNvSpPr>
          <p:nvPr/>
        </p:nvSpPr>
        <p:spPr>
          <a:xfrm>
            <a:off x="706438" y="6324600"/>
            <a:ext cx="2093912" cy="1539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Key Support Services Limited </a:t>
            </a:r>
          </a:p>
        </p:txBody>
      </p:sp>
      <p:sp>
        <p:nvSpPr>
          <p:cNvPr id="14" name="Text Placeholder 2">
            <a:extLst/>
          </p:cNvPr>
          <p:cNvSpPr txBox="1">
            <a:spLocks/>
          </p:cNvSpPr>
          <p:nvPr/>
        </p:nvSpPr>
        <p:spPr bwMode="auto">
          <a:xfrm>
            <a:off x="706438" y="1627188"/>
            <a:ext cx="8424862" cy="436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FF1F64"/>
                </a:solidFill>
                <a:latin typeface="Arial" panose="020B0604020202020204" pitchFamily="34" charset="0"/>
              </a:rPr>
              <a:t>TikTok</a:t>
            </a: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Video-sharing. You can record and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upload short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video clips, watch other people’s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videos,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‘follow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’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people, gain ‘fans’, ‘like’ and comment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Age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13+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Children can be at risk of: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Exposure to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explicit or inappropriate videos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such as pornography and upsetting/harmful content, and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age-inappropriate lyrics</a:t>
            </a:r>
            <a:endParaRPr lang="en-GB" sz="2000" b="1" dirty="0">
              <a:solidFill>
                <a:srgbClr val="FF1F64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Strangers seeing videos they have shared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if their account is set to ‘public’; and anyone can see their profile information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Contact from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strangers </a:t>
            </a: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asking to ‘trade’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explicit images/videos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Feeling pressured </a:t>
            </a: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to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record </a:t>
            </a: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inappropriate or explicit videos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to gain more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followers</a:t>
            </a:r>
          </a:p>
        </p:txBody>
      </p:sp>
      <p:pic>
        <p:nvPicPr>
          <p:cNvPr id="8" name="Picture 7">
            <a:extLst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84" y="1627521"/>
            <a:ext cx="2204891" cy="2204891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54009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3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Miss Costello – Class Teacher</a:t>
            </a:r>
          </a:p>
          <a:p>
            <a:endParaRPr lang="en-GB" dirty="0"/>
          </a:p>
          <a:p>
            <a:r>
              <a:rPr lang="en-GB" dirty="0"/>
              <a:t>Ms McCarthy – Split Class Teacher</a:t>
            </a:r>
          </a:p>
          <a:p>
            <a:endParaRPr lang="en-GB" dirty="0"/>
          </a:p>
          <a:p>
            <a:r>
              <a:rPr lang="en-GB" dirty="0"/>
              <a:t>Mrs Robins – Teaching Assistant</a:t>
            </a:r>
          </a:p>
        </p:txBody>
      </p:sp>
    </p:spTree>
    <p:extLst>
      <p:ext uri="{BB962C8B-B14F-4D97-AF65-F5344CB8AC3E}">
        <p14:creationId xmlns:p14="http://schemas.microsoft.com/office/powerpoint/2010/main" val="1264974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D950F15-6D99-47E2-B154-2C00E88EA1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1A14C901-D8C8-4CD1-AAA5-1A817CF01E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197C4951-D8F5-46FB-8B71-688125345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F86A28D8-A49D-4FCF-A23D-E67EB998D2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E5457A18-54B4-4D19-8822-970FB0CF61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2FD1E74F-5193-4410-8D57-F2F44EDBC9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3A60DA7D-DF3C-42E6-B8E7-CA05113A21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xmlns="" id="{49DD32C2-73A0-44F9-A340-1E4DBD5213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4FE4FEFB-1CF6-42E6-A494-7745875401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AE3D5F93-407B-4A83-B789-EDCD47CABD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D55A6335-BD60-4A25-B1D3-DAF4D9BCC6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6DE6F50A-BF0C-4A8F-9267-E1375CB10E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Freeform 18">
            <a:extLst>
              <a:ext uri="{FF2B5EF4-FFF2-40B4-BE49-F238E27FC236}">
                <a16:creationId xmlns:a16="http://schemas.microsoft.com/office/drawing/2014/main" xmlns="" id="{0B436B26-7BB1-4BD5-BEA7-B87A2A88C7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10800000">
            <a:off x="457200" y="794"/>
            <a:ext cx="11277600" cy="4395812"/>
          </a:xfrm>
          <a:custGeom>
            <a:avLst/>
            <a:gdLst>
              <a:gd name="connsiteX0" fmla="*/ 11277600 w 11277600"/>
              <a:gd name="connsiteY0" fmla="*/ 4395812 h 4395812"/>
              <a:gd name="connsiteX1" fmla="*/ 0 w 11277600"/>
              <a:gd name="connsiteY1" fmla="*/ 4395812 h 4395812"/>
              <a:gd name="connsiteX2" fmla="*/ 0 w 11277600"/>
              <a:gd name="connsiteY2" fmla="*/ 0 h 4395812"/>
              <a:gd name="connsiteX3" fmla="*/ 66675 w 11277600"/>
              <a:gd name="connsiteY3" fmla="*/ 9525 h 4395812"/>
              <a:gd name="connsiteX4" fmla="*/ 261938 w 11277600"/>
              <a:gd name="connsiteY4" fmla="*/ 36513 h 4395812"/>
              <a:gd name="connsiteX5" fmla="*/ 403225 w 11277600"/>
              <a:gd name="connsiteY5" fmla="*/ 55563 h 4395812"/>
              <a:gd name="connsiteX6" fmla="*/ 573088 w 11277600"/>
              <a:gd name="connsiteY6" fmla="*/ 76200 h 4395812"/>
              <a:gd name="connsiteX7" fmla="*/ 773112 w 11277600"/>
              <a:gd name="connsiteY7" fmla="*/ 100013 h 4395812"/>
              <a:gd name="connsiteX8" fmla="*/ 995362 w 11277600"/>
              <a:gd name="connsiteY8" fmla="*/ 125413 h 4395812"/>
              <a:gd name="connsiteX9" fmla="*/ 1246188 w 11277600"/>
              <a:gd name="connsiteY9" fmla="*/ 152400 h 4395812"/>
              <a:gd name="connsiteX10" fmla="*/ 1519238 w 11277600"/>
              <a:gd name="connsiteY10" fmla="*/ 180975 h 4395812"/>
              <a:gd name="connsiteX11" fmla="*/ 1816100 w 11277600"/>
              <a:gd name="connsiteY11" fmla="*/ 209550 h 4395812"/>
              <a:gd name="connsiteX12" fmla="*/ 2132012 w 11277600"/>
              <a:gd name="connsiteY12" fmla="*/ 238125 h 4395812"/>
              <a:gd name="connsiteX13" fmla="*/ 2471738 w 11277600"/>
              <a:gd name="connsiteY13" fmla="*/ 265113 h 4395812"/>
              <a:gd name="connsiteX14" fmla="*/ 2828925 w 11277600"/>
              <a:gd name="connsiteY14" fmla="*/ 290513 h 4395812"/>
              <a:gd name="connsiteX15" fmla="*/ 3205162 w 11277600"/>
              <a:gd name="connsiteY15" fmla="*/ 314325 h 4395812"/>
              <a:gd name="connsiteX16" fmla="*/ 3597275 w 11277600"/>
              <a:gd name="connsiteY16" fmla="*/ 336550 h 4395812"/>
              <a:gd name="connsiteX17" fmla="*/ 4006850 w 11277600"/>
              <a:gd name="connsiteY17" fmla="*/ 357188 h 4395812"/>
              <a:gd name="connsiteX18" fmla="*/ 4216400 w 11277600"/>
              <a:gd name="connsiteY18" fmla="*/ 365125 h 4395812"/>
              <a:gd name="connsiteX19" fmla="*/ 4430713 w 11277600"/>
              <a:gd name="connsiteY19" fmla="*/ 373063 h 4395812"/>
              <a:gd name="connsiteX20" fmla="*/ 4648200 w 11277600"/>
              <a:gd name="connsiteY20" fmla="*/ 381000 h 4395812"/>
              <a:gd name="connsiteX21" fmla="*/ 4867275 w 11277600"/>
              <a:gd name="connsiteY21" fmla="*/ 385763 h 4395812"/>
              <a:gd name="connsiteX22" fmla="*/ 5091113 w 11277600"/>
              <a:gd name="connsiteY22" fmla="*/ 390525 h 4395812"/>
              <a:gd name="connsiteX23" fmla="*/ 5316538 w 11277600"/>
              <a:gd name="connsiteY23" fmla="*/ 395288 h 4395812"/>
              <a:gd name="connsiteX24" fmla="*/ 5546725 w 11277600"/>
              <a:gd name="connsiteY24" fmla="*/ 398463 h 4395812"/>
              <a:gd name="connsiteX25" fmla="*/ 5778500 w 11277600"/>
              <a:gd name="connsiteY25" fmla="*/ 398463 h 4395812"/>
              <a:gd name="connsiteX26" fmla="*/ 6013450 w 11277600"/>
              <a:gd name="connsiteY26" fmla="*/ 400050 h 4395812"/>
              <a:gd name="connsiteX27" fmla="*/ 6249988 w 11277600"/>
              <a:gd name="connsiteY27" fmla="*/ 398463 h 4395812"/>
              <a:gd name="connsiteX28" fmla="*/ 6489700 w 11277600"/>
              <a:gd name="connsiteY28" fmla="*/ 395288 h 4395812"/>
              <a:gd name="connsiteX29" fmla="*/ 6731000 w 11277600"/>
              <a:gd name="connsiteY29" fmla="*/ 392113 h 4395812"/>
              <a:gd name="connsiteX30" fmla="*/ 6973888 w 11277600"/>
              <a:gd name="connsiteY30" fmla="*/ 385763 h 4395812"/>
              <a:gd name="connsiteX31" fmla="*/ 7219950 w 11277600"/>
              <a:gd name="connsiteY31" fmla="*/ 379413 h 4395812"/>
              <a:gd name="connsiteX32" fmla="*/ 7466013 w 11277600"/>
              <a:gd name="connsiteY32" fmla="*/ 371475 h 4395812"/>
              <a:gd name="connsiteX33" fmla="*/ 7713662 w 11277600"/>
              <a:gd name="connsiteY33" fmla="*/ 360363 h 4395812"/>
              <a:gd name="connsiteX34" fmla="*/ 7964487 w 11277600"/>
              <a:gd name="connsiteY34" fmla="*/ 347663 h 4395812"/>
              <a:gd name="connsiteX35" fmla="*/ 8215312 w 11277600"/>
              <a:gd name="connsiteY35" fmla="*/ 334963 h 4395812"/>
              <a:gd name="connsiteX36" fmla="*/ 8467725 w 11277600"/>
              <a:gd name="connsiteY36" fmla="*/ 319088 h 4395812"/>
              <a:gd name="connsiteX37" fmla="*/ 8721725 w 11277600"/>
              <a:gd name="connsiteY37" fmla="*/ 300038 h 4395812"/>
              <a:gd name="connsiteX38" fmla="*/ 8974138 w 11277600"/>
              <a:gd name="connsiteY38" fmla="*/ 280988 h 4395812"/>
              <a:gd name="connsiteX39" fmla="*/ 9229725 w 11277600"/>
              <a:gd name="connsiteY39" fmla="*/ 258763 h 4395812"/>
              <a:gd name="connsiteX40" fmla="*/ 9486900 w 11277600"/>
              <a:gd name="connsiteY40" fmla="*/ 234950 h 4395812"/>
              <a:gd name="connsiteX41" fmla="*/ 9740900 w 11277600"/>
              <a:gd name="connsiteY41" fmla="*/ 209550 h 4395812"/>
              <a:gd name="connsiteX42" fmla="*/ 9998075 w 11277600"/>
              <a:gd name="connsiteY42" fmla="*/ 179388 h 4395812"/>
              <a:gd name="connsiteX43" fmla="*/ 10253662 w 11277600"/>
              <a:gd name="connsiteY43" fmla="*/ 147638 h 4395812"/>
              <a:gd name="connsiteX44" fmla="*/ 10510838 w 11277600"/>
              <a:gd name="connsiteY44" fmla="*/ 115888 h 4395812"/>
              <a:gd name="connsiteX45" fmla="*/ 10766425 w 11277600"/>
              <a:gd name="connsiteY45" fmla="*/ 79375 h 4395812"/>
              <a:gd name="connsiteX46" fmla="*/ 11022012 w 11277600"/>
              <a:gd name="connsiteY46" fmla="*/ 41275 h 4395812"/>
              <a:gd name="connsiteX47" fmla="*/ 11277600 w 11277600"/>
              <a:gd name="connsiteY47" fmla="*/ 1588 h 439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1277600" h="4395812">
                <a:moveTo>
                  <a:pt x="11277600" y="4395812"/>
                </a:moveTo>
                <a:lnTo>
                  <a:pt x="0" y="4395812"/>
                </a:lnTo>
                <a:lnTo>
                  <a:pt x="0" y="0"/>
                </a:lnTo>
                <a:lnTo>
                  <a:pt x="66675" y="9525"/>
                </a:lnTo>
                <a:lnTo>
                  <a:pt x="261938" y="36513"/>
                </a:lnTo>
                <a:lnTo>
                  <a:pt x="403225" y="55563"/>
                </a:lnTo>
                <a:lnTo>
                  <a:pt x="573088" y="76200"/>
                </a:lnTo>
                <a:lnTo>
                  <a:pt x="773112" y="100013"/>
                </a:lnTo>
                <a:lnTo>
                  <a:pt x="995362" y="125413"/>
                </a:lnTo>
                <a:lnTo>
                  <a:pt x="1246188" y="152400"/>
                </a:lnTo>
                <a:lnTo>
                  <a:pt x="1519238" y="180975"/>
                </a:lnTo>
                <a:lnTo>
                  <a:pt x="1816100" y="209550"/>
                </a:lnTo>
                <a:lnTo>
                  <a:pt x="2132012" y="238125"/>
                </a:lnTo>
                <a:lnTo>
                  <a:pt x="2471738" y="265113"/>
                </a:lnTo>
                <a:lnTo>
                  <a:pt x="2828925" y="290513"/>
                </a:lnTo>
                <a:lnTo>
                  <a:pt x="3205162" y="314325"/>
                </a:lnTo>
                <a:lnTo>
                  <a:pt x="3597275" y="336550"/>
                </a:lnTo>
                <a:lnTo>
                  <a:pt x="4006850" y="357188"/>
                </a:lnTo>
                <a:lnTo>
                  <a:pt x="4216400" y="365125"/>
                </a:lnTo>
                <a:lnTo>
                  <a:pt x="4430713" y="373063"/>
                </a:lnTo>
                <a:lnTo>
                  <a:pt x="4648200" y="381000"/>
                </a:lnTo>
                <a:lnTo>
                  <a:pt x="4867275" y="385763"/>
                </a:lnTo>
                <a:lnTo>
                  <a:pt x="5091113" y="390525"/>
                </a:lnTo>
                <a:lnTo>
                  <a:pt x="5316538" y="395288"/>
                </a:lnTo>
                <a:lnTo>
                  <a:pt x="5546725" y="398463"/>
                </a:lnTo>
                <a:lnTo>
                  <a:pt x="5778500" y="398463"/>
                </a:lnTo>
                <a:lnTo>
                  <a:pt x="6013450" y="400050"/>
                </a:lnTo>
                <a:lnTo>
                  <a:pt x="6249988" y="398463"/>
                </a:lnTo>
                <a:lnTo>
                  <a:pt x="6489700" y="395288"/>
                </a:lnTo>
                <a:lnTo>
                  <a:pt x="6731000" y="392113"/>
                </a:lnTo>
                <a:lnTo>
                  <a:pt x="6973888" y="385763"/>
                </a:lnTo>
                <a:lnTo>
                  <a:pt x="7219950" y="379413"/>
                </a:lnTo>
                <a:lnTo>
                  <a:pt x="7466013" y="371475"/>
                </a:lnTo>
                <a:lnTo>
                  <a:pt x="7713662" y="360363"/>
                </a:lnTo>
                <a:lnTo>
                  <a:pt x="7964487" y="347663"/>
                </a:lnTo>
                <a:lnTo>
                  <a:pt x="8215312" y="334963"/>
                </a:lnTo>
                <a:lnTo>
                  <a:pt x="8467725" y="319088"/>
                </a:lnTo>
                <a:lnTo>
                  <a:pt x="8721725" y="300038"/>
                </a:lnTo>
                <a:lnTo>
                  <a:pt x="8974138" y="280988"/>
                </a:lnTo>
                <a:lnTo>
                  <a:pt x="9229725" y="258763"/>
                </a:lnTo>
                <a:lnTo>
                  <a:pt x="9486900" y="234950"/>
                </a:lnTo>
                <a:lnTo>
                  <a:pt x="9740900" y="209550"/>
                </a:lnTo>
                <a:lnTo>
                  <a:pt x="9998075" y="179388"/>
                </a:lnTo>
                <a:lnTo>
                  <a:pt x="10253662" y="147638"/>
                </a:lnTo>
                <a:lnTo>
                  <a:pt x="10510838" y="115888"/>
                </a:lnTo>
                <a:lnTo>
                  <a:pt x="10766425" y="79375"/>
                </a:lnTo>
                <a:lnTo>
                  <a:pt x="11022012" y="41275"/>
                </a:lnTo>
                <a:lnTo>
                  <a:pt x="11277600" y="15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50" name="Freeform 5">
            <a:extLst>
              <a:ext uri="{FF2B5EF4-FFF2-40B4-BE49-F238E27FC236}">
                <a16:creationId xmlns:a16="http://schemas.microsoft.com/office/drawing/2014/main" xmlns="" id="{EF23D1DD-F2C9-4A12-B3A1-FCF76A5F5E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10371525">
            <a:off x="263767" y="3979830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52" name="Freeform 5">
            <a:extLst>
              <a:ext uri="{FF2B5EF4-FFF2-40B4-BE49-F238E27FC236}">
                <a16:creationId xmlns:a16="http://schemas.microsoft.com/office/drawing/2014/main" xmlns="" id="{96FDBF96-01FB-4664-9221-0479F5B3D9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76" y="4174067"/>
            <a:ext cx="10893094" cy="14814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/>
              <a:t>Any Questions?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xmlns="" id="{19860D8E-6E43-4A4A-826F-7AE3666F1B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862829" y="934065"/>
            <a:ext cx="2517058" cy="2517058"/>
          </a:xfrm>
          <a:prstGeom prst="roundRect">
            <a:avLst>
              <a:gd name="adj" fmla="val 1858"/>
            </a:avLst>
          </a:prstGeom>
          <a:effectLst/>
        </p:spPr>
      </p:pic>
      <p:pic>
        <p:nvPicPr>
          <p:cNvPr id="22" name="Picture 2" descr="St Adrian's Catholic Primary School">
            <a:extLst>
              <a:ext uri="{FF2B5EF4-FFF2-40B4-BE49-F238E27FC236}">
                <a16:creationId xmlns:a16="http://schemas.microsoft.com/office/drawing/2014/main" xmlns="" id="{40D5F69A-C8F9-4FFF-BFA5-1875DF1EF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279" y="929223"/>
            <a:ext cx="2517058" cy="2517058"/>
          </a:xfrm>
          <a:prstGeom prst="roundRect">
            <a:avLst>
              <a:gd name="adj" fmla="val 1858"/>
            </a:avLst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F57E0296-BEF2-46FB-BDFD-F18965CFE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560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Split Class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877982"/>
          </a:xfrm>
        </p:spPr>
        <p:txBody>
          <a:bodyPr>
            <a:normAutofit/>
          </a:bodyPr>
          <a:lstStyle/>
          <a:p>
            <a:r>
              <a:rPr lang="en-GB" dirty="0"/>
              <a:t>Myself and Ms McCarthy will be splitting the class for Numeracy and Literacy.</a:t>
            </a:r>
          </a:p>
          <a:p>
            <a:endParaRPr lang="en-GB" dirty="0"/>
          </a:p>
          <a:p>
            <a:r>
              <a:rPr lang="en-GB" dirty="0"/>
              <a:t>Groups set based on attainment and style of learning.</a:t>
            </a:r>
          </a:p>
          <a:p>
            <a:endParaRPr lang="en-GB" dirty="0"/>
          </a:p>
          <a:p>
            <a:r>
              <a:rPr lang="en-GB" dirty="0"/>
              <a:t>A more personalised approach to our teaching.</a:t>
            </a:r>
          </a:p>
          <a:p>
            <a:endParaRPr lang="en-GB" dirty="0"/>
          </a:p>
          <a:p>
            <a:r>
              <a:rPr lang="en-GB" dirty="0"/>
              <a:t>Each group will be taught the curriculum for Year 3.</a:t>
            </a:r>
          </a:p>
          <a:p>
            <a:endParaRPr lang="en-GB" dirty="0"/>
          </a:p>
          <a:p>
            <a:r>
              <a:rPr lang="en-GB" dirty="0"/>
              <a:t>We may sometimes set different homework but we will make this clear.</a:t>
            </a:r>
          </a:p>
        </p:txBody>
      </p:sp>
    </p:spTree>
    <p:extLst>
      <p:ext uri="{BB962C8B-B14F-4D97-AF65-F5344CB8AC3E}">
        <p14:creationId xmlns:p14="http://schemas.microsoft.com/office/powerpoint/2010/main" val="294314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564777" y="2447365"/>
            <a:ext cx="11098306" cy="368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6A5D5F1-5478-4F38-AD6E-86804A689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04AF7D0E-1D42-4CE7-8607-1D2935880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18197"/>
            <a:ext cx="10185399" cy="430672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Please try to ensure that your child reads 5 times a week </a:t>
            </a:r>
            <a:r>
              <a:rPr lang="en-GB" dirty="0" smtClean="0"/>
              <a:t>(for at least 10 </a:t>
            </a:r>
            <a:r>
              <a:rPr lang="en-GB" dirty="0"/>
              <a:t>minutes).</a:t>
            </a:r>
          </a:p>
          <a:p>
            <a:endParaRPr lang="en-GB" dirty="0"/>
          </a:p>
          <a:p>
            <a:r>
              <a:rPr lang="en-GB" dirty="0"/>
              <a:t>Mixture of independent and shared reading. Learning key words and asking questions about the books that they are reading.</a:t>
            </a:r>
          </a:p>
          <a:p>
            <a:endParaRPr lang="en-GB" dirty="0"/>
          </a:p>
          <a:p>
            <a:r>
              <a:rPr lang="en-GB" dirty="0"/>
              <a:t>Please sign reading records every time your child has read.</a:t>
            </a:r>
          </a:p>
          <a:p>
            <a:endParaRPr lang="en-GB" dirty="0"/>
          </a:p>
          <a:p>
            <a:r>
              <a:rPr lang="en-GB" dirty="0"/>
              <a:t>Once a week the reading records will be checked for reading and parent/guardian signatures.</a:t>
            </a:r>
          </a:p>
          <a:p>
            <a:endParaRPr lang="en-GB" dirty="0"/>
          </a:p>
          <a:p>
            <a:r>
              <a:rPr lang="en-GB" dirty="0"/>
              <a:t>The reading books </a:t>
            </a:r>
            <a:r>
              <a:rPr lang="en-GB" dirty="0" smtClean="0"/>
              <a:t>can </a:t>
            </a:r>
            <a:r>
              <a:rPr lang="en-GB" dirty="0"/>
              <a:t>be changed </a:t>
            </a:r>
            <a:r>
              <a:rPr lang="en-GB" dirty="0" smtClean="0"/>
              <a:t>when your child brings the book in and puts it in the blue reading book tray.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1C853855-082D-4632-9304-7E29E264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Literacy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66DFE84-0D0C-4A71-89EA-8DA230ACE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93576"/>
            <a:ext cx="8825659" cy="4330045"/>
          </a:xfrm>
        </p:spPr>
        <p:txBody>
          <a:bodyPr>
            <a:normAutofit/>
          </a:bodyPr>
          <a:lstStyle/>
          <a:p>
            <a:r>
              <a:rPr lang="en-GB" dirty="0"/>
              <a:t>Areas of learning this term.</a:t>
            </a:r>
          </a:p>
          <a:p>
            <a:endParaRPr lang="en-GB" dirty="0"/>
          </a:p>
          <a:p>
            <a:r>
              <a:rPr lang="en-GB" dirty="0"/>
              <a:t>Spellings – teaching the spelling patterns and using spelling journals.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Personal Spelling Journals – have a go!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Guided Reading.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A666147E-FB58-42EC-A65A-DB2C77AA1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Numeracy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A7612567-3A44-4181-9AC5-20ABCE1AB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03929"/>
            <a:ext cx="10328834" cy="4374777"/>
          </a:xfrm>
        </p:spPr>
        <p:txBody>
          <a:bodyPr>
            <a:normAutofit/>
          </a:bodyPr>
          <a:lstStyle/>
          <a:p>
            <a:r>
              <a:rPr lang="en-GB" dirty="0"/>
              <a:t>Areas of learning this term.</a:t>
            </a:r>
          </a:p>
          <a:p>
            <a:endParaRPr lang="en-GB" dirty="0"/>
          </a:p>
          <a:p>
            <a:r>
              <a:rPr lang="en-GB" dirty="0"/>
              <a:t>Written and mental strategies.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know by heart all the times tables up to x12 by the end of year 4 (daily practice).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4" y="2321859"/>
            <a:ext cx="11175326" cy="459889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Homework will be set every Friday on the </a:t>
            </a:r>
            <a:r>
              <a:rPr lang="en-GB" dirty="0" smtClean="0"/>
              <a:t>blog/website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smtClean="0"/>
              <a:t>Maths, English and Spelling </a:t>
            </a:r>
            <a:r>
              <a:rPr lang="en-GB" dirty="0"/>
              <a:t>homework will be given weekly on a Friday to be handed in on the following </a:t>
            </a:r>
            <a:r>
              <a:rPr lang="en-GB" dirty="0" smtClean="0"/>
              <a:t>Wednesday – it must be signed by a parent/guardian.</a:t>
            </a:r>
            <a:endParaRPr lang="en-GB" dirty="0"/>
          </a:p>
          <a:p>
            <a:endParaRPr lang="en-GB" dirty="0"/>
          </a:p>
          <a:p>
            <a:r>
              <a:rPr lang="en-GB" dirty="0"/>
              <a:t>RE homework will be set per topic and the children will have longer to complete it.</a:t>
            </a:r>
          </a:p>
          <a:p>
            <a:endParaRPr lang="en-GB" dirty="0"/>
          </a:p>
          <a:p>
            <a:r>
              <a:rPr lang="en-GB" dirty="0"/>
              <a:t>Work relating to the half term topic or during that week for English and maths when appropriate.</a:t>
            </a:r>
          </a:p>
          <a:p>
            <a:endParaRPr lang="en-GB" dirty="0"/>
          </a:p>
          <a:p>
            <a:r>
              <a:rPr lang="en-GB" dirty="0"/>
              <a:t>Spellings – relating to a spelling pattern.</a:t>
            </a:r>
          </a:p>
          <a:p>
            <a:endParaRPr lang="en-GB" dirty="0"/>
          </a:p>
          <a:p>
            <a:r>
              <a:rPr lang="en-GB" dirty="0"/>
              <a:t>Times table practise.</a:t>
            </a:r>
          </a:p>
          <a:p>
            <a:endParaRPr lang="en-GB" dirty="0"/>
          </a:p>
          <a:p>
            <a:r>
              <a:rPr lang="en-GB" dirty="0"/>
              <a:t>Daily reading.</a:t>
            </a:r>
          </a:p>
        </p:txBody>
      </p:sp>
    </p:spTree>
    <p:extLst>
      <p:ext uri="{BB962C8B-B14F-4D97-AF65-F5344CB8AC3E}">
        <p14:creationId xmlns:p14="http://schemas.microsoft.com/office/powerpoint/2010/main" val="146220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days in the week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81D36FB0-FCD2-4B56-B080-44DDC1C53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78200"/>
              </p:ext>
            </p:extLst>
          </p:nvPr>
        </p:nvGraphicFramePr>
        <p:xfrm>
          <a:off x="1154954" y="2653553"/>
          <a:ext cx="811754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3542">
                  <a:extLst>
                    <a:ext uri="{9D8B030D-6E8A-4147-A177-3AD203B41FA5}">
                      <a16:colId xmlns:a16="http://schemas.microsoft.com/office/drawing/2014/main" xmlns="" val="267335152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569951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544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 Morning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12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Recorder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 Afternoon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4011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 Afternoon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51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English and Spelling </a:t>
                      </a:r>
                      <a:r>
                        <a:rPr lang="en-GB" dirty="0"/>
                        <a:t>Homework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Due in 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433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Maths Homework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Due in 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6554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942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F0AE1-E4FB-4D55-BF38-5EBD6552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Merit/House Point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44E61F-C172-4818-9CF2-86A43E43E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Uploaded </a:t>
            </a:r>
            <a:r>
              <a:rPr lang="en-GB" dirty="0"/>
              <a:t>onto www.</a:t>
            </a:r>
            <a:r>
              <a:rPr lang="en-GB" i="1" dirty="0"/>
              <a:t>pupilrewardpoints.co.uk/stadrians</a:t>
            </a:r>
          </a:p>
          <a:p>
            <a:endParaRPr lang="en-GB" dirty="0"/>
          </a:p>
          <a:p>
            <a:r>
              <a:rPr lang="en-GB" dirty="0"/>
              <a:t>Children can earn </a:t>
            </a:r>
            <a:r>
              <a:rPr lang="en-GB" dirty="0" smtClean="0"/>
              <a:t>a silver star badge </a:t>
            </a:r>
            <a:r>
              <a:rPr lang="en-GB" dirty="0"/>
              <a:t>for reaching </a:t>
            </a:r>
            <a:r>
              <a:rPr lang="en-GB" dirty="0" smtClean="0"/>
              <a:t>500 </a:t>
            </a:r>
            <a:r>
              <a:rPr lang="en-GB" dirty="0"/>
              <a:t>points.</a:t>
            </a:r>
          </a:p>
          <a:p>
            <a:endParaRPr lang="en-GB" dirty="0"/>
          </a:p>
          <a:p>
            <a:r>
              <a:rPr lang="en-GB" dirty="0"/>
              <a:t>Children might get physical tickets and can upload them at home using a code which is redeemable only once.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302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2054</Words>
  <Application>Microsoft Office PowerPoint</Application>
  <PresentationFormat>Widescreen</PresentationFormat>
  <Paragraphs>208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MS Mincho</vt:lpstr>
      <vt:lpstr>ＭＳ Ｐゴシック</vt:lpstr>
      <vt:lpstr>ＭＳ Ｐゴシック</vt:lpstr>
      <vt:lpstr>Arial</vt:lpstr>
      <vt:lpstr>Calibri</vt:lpstr>
      <vt:lpstr>Century Gothic</vt:lpstr>
      <vt:lpstr>Comic Sans MS</vt:lpstr>
      <vt:lpstr>Times New Roman</vt:lpstr>
      <vt:lpstr>Webdings</vt:lpstr>
      <vt:lpstr>Wingdings 3</vt:lpstr>
      <vt:lpstr>Ion Boardroom</vt:lpstr>
      <vt:lpstr>Welcome.  Please take a seat.</vt:lpstr>
      <vt:lpstr>Year 3 Team</vt:lpstr>
      <vt:lpstr>Split Class Teaching</vt:lpstr>
      <vt:lpstr>Reading</vt:lpstr>
      <vt:lpstr>Literacy</vt:lpstr>
      <vt:lpstr>Numeracy</vt:lpstr>
      <vt:lpstr>Homework</vt:lpstr>
      <vt:lpstr>Important days in the week </vt:lpstr>
      <vt:lpstr>Merit/House Point System</vt:lpstr>
      <vt:lpstr>Sharing Fridays</vt:lpstr>
      <vt:lpstr>Prayer Fridays</vt:lpstr>
      <vt:lpstr>Parental/Guardian Involvement</vt:lpstr>
      <vt:lpstr>Appointments</vt:lpstr>
      <vt:lpstr>Dates for the diary</vt:lpstr>
      <vt:lpstr>E-Safety - Apps</vt:lpstr>
      <vt:lpstr>PowerPoint Presentation</vt:lpstr>
      <vt:lpstr>PowerPoint Presentation</vt:lpstr>
      <vt:lpstr>PowerPoint Presentation</vt:lpstr>
      <vt:lpstr>PowerPoint Presentation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Welcome.  Please take a seat.</dc:title>
  <dc:creator>Tom Donovan</dc:creator>
  <cp:lastModifiedBy>Dervla Costello</cp:lastModifiedBy>
  <cp:revision>9</cp:revision>
  <dcterms:created xsi:type="dcterms:W3CDTF">2018-09-11T19:24:42Z</dcterms:created>
  <dcterms:modified xsi:type="dcterms:W3CDTF">2019-09-11T14:24:29Z</dcterms:modified>
</cp:coreProperties>
</file>