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8" r:id="rId3"/>
    <p:sldId id="260" r:id="rId4"/>
    <p:sldId id="259" r:id="rId5"/>
    <p:sldId id="262" r:id="rId6"/>
    <p:sldId id="261" r:id="rId7"/>
    <p:sldId id="265" r:id="rId8"/>
    <p:sldId id="264"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9" autoAdjust="0"/>
    <p:restoredTop sz="94660"/>
  </p:normalViewPr>
  <p:slideViewPr>
    <p:cSldViewPr snapToGrid="0">
      <p:cViewPr varScale="1">
        <p:scale>
          <a:sx n="48" d="100"/>
          <a:sy n="48" d="100"/>
        </p:scale>
        <p:origin x="6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086D8A-6622-4E3F-9CFC-B647E9B12C16}" type="datetimeFigureOut">
              <a:rPr lang="en-GB" smtClean="0"/>
              <a:t>21/09/2018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EFBFD0-063F-468A-B5BD-41F49EEB0C2F}" type="slidenum">
              <a:rPr lang="en-GB" smtClean="0"/>
              <a:t>‹#›</a:t>
            </a:fld>
            <a:endParaRPr lang="en-GB"/>
          </a:p>
        </p:txBody>
      </p:sp>
    </p:spTree>
    <p:extLst>
      <p:ext uri="{BB962C8B-B14F-4D97-AF65-F5344CB8AC3E}">
        <p14:creationId xmlns:p14="http://schemas.microsoft.com/office/powerpoint/2010/main" val="36327888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Debbie Hepplewhite Print Font" panose="03050602040000000000" pitchFamily="66"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Debbie Hepplewhite Print Font" panose="03050602040000000000"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D0B37E57-DCCA-474B-A910-D6B81149FA52}"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560726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37E57-DCCA-474B-A910-D6B81149FA52}"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99094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37E57-DCCA-474B-A910-D6B81149FA52}"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9678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Debbie Hepplewhite Print Font" panose="03050602040000000000" pitchFamily="66"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Debbie Hepplewhite Print Font" panose="03050602040000000000" pitchFamily="66" charset="0"/>
              </a:defRPr>
            </a:lvl1pPr>
            <a:lvl2pPr>
              <a:defRPr>
                <a:latin typeface="Debbie Hepplewhite Print Font" panose="03050602040000000000" pitchFamily="66" charset="0"/>
              </a:defRPr>
            </a:lvl2pPr>
            <a:lvl3pPr>
              <a:defRPr>
                <a:latin typeface="Debbie Hepplewhite Print Font" panose="03050602040000000000" pitchFamily="66" charset="0"/>
              </a:defRPr>
            </a:lvl3pPr>
            <a:lvl4pPr>
              <a:defRPr>
                <a:latin typeface="Debbie Hepplewhite Print Font" panose="03050602040000000000" pitchFamily="66" charset="0"/>
              </a:defRPr>
            </a:lvl4pPr>
            <a:lvl5pPr>
              <a:defRPr>
                <a:latin typeface="Debbie Hepplewhite Print Font" panose="03050602040000000000" pitchFamily="66"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D0B37E57-DCCA-474B-A910-D6B81149FA52}"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408098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37E57-DCCA-474B-A910-D6B81149FA52}" type="datetimeFigureOut">
              <a:rPr lang="en-GB" smtClean="0"/>
              <a:t>21/09/2018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82238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B37E57-DCCA-474B-A910-D6B81149FA52}"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96344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B37E57-DCCA-474B-A910-D6B81149FA52}" type="datetimeFigureOut">
              <a:rPr lang="en-GB" smtClean="0"/>
              <a:t>21/09/2018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2317741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B37E57-DCCA-474B-A910-D6B81149FA52}" type="datetimeFigureOut">
              <a:rPr lang="en-GB" smtClean="0"/>
              <a:t>21/09/2018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408689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37E57-DCCA-474B-A910-D6B81149FA52}" type="datetimeFigureOut">
              <a:rPr lang="en-GB" smtClean="0"/>
              <a:t>21/09/2018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346985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7E57-DCCA-474B-A910-D6B81149FA52}"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35580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37E57-DCCA-474B-A910-D6B81149FA52}" type="datetimeFigureOut">
              <a:rPr lang="en-GB" smtClean="0"/>
              <a:t>21/09/2018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E5CCF-9CD9-4DF6-B320-6CC0FD28ECCA}" type="slidenum">
              <a:rPr lang="en-GB" smtClean="0"/>
              <a:t>‹#›</a:t>
            </a:fld>
            <a:endParaRPr lang="en-GB"/>
          </a:p>
        </p:txBody>
      </p:sp>
    </p:spTree>
    <p:extLst>
      <p:ext uri="{BB962C8B-B14F-4D97-AF65-F5344CB8AC3E}">
        <p14:creationId xmlns:p14="http://schemas.microsoft.com/office/powerpoint/2010/main" val="18174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37E57-DCCA-474B-A910-D6B81149FA52}" type="datetimeFigureOut">
              <a:rPr lang="en-GB" smtClean="0"/>
              <a:t>21/09/2018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5CCF-9CD9-4DF6-B320-6CC0FD28ECCA}" type="slidenum">
              <a:rPr lang="en-GB" smtClean="0"/>
              <a:t>‹#›</a:t>
            </a:fld>
            <a:endParaRPr lang="en-GB"/>
          </a:p>
        </p:txBody>
      </p:sp>
    </p:spTree>
    <p:extLst>
      <p:ext uri="{BB962C8B-B14F-4D97-AF65-F5344CB8AC3E}">
        <p14:creationId xmlns:p14="http://schemas.microsoft.com/office/powerpoint/2010/main" val="1448419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292" y="59682"/>
            <a:ext cx="9144000" cy="1134804"/>
          </a:xfrm>
        </p:spPr>
        <p:txBody>
          <a:bodyPr/>
          <a:lstStyle/>
          <a:p>
            <a:r>
              <a:rPr lang="en-GB" dirty="0" smtClean="0">
                <a:solidFill>
                  <a:srgbClr val="7030A0"/>
                </a:solidFill>
              </a:rPr>
              <a:t>Y5 </a:t>
            </a:r>
            <a:endParaRPr lang="en-GB" dirty="0">
              <a:solidFill>
                <a:srgbClr val="7030A0"/>
              </a:solidFill>
            </a:endParaRPr>
          </a:p>
        </p:txBody>
      </p:sp>
      <p:sp>
        <p:nvSpPr>
          <p:cNvPr id="3" name="Subtitle 2"/>
          <p:cNvSpPr>
            <a:spLocks noGrp="1"/>
          </p:cNvSpPr>
          <p:nvPr>
            <p:ph type="subTitle" idx="1"/>
          </p:nvPr>
        </p:nvSpPr>
        <p:spPr>
          <a:xfrm>
            <a:off x="535259" y="2059459"/>
            <a:ext cx="11017403" cy="3198341"/>
          </a:xfrm>
        </p:spPr>
        <p:txBody>
          <a:bodyPr>
            <a:normAutofit fontScale="85000" lnSpcReduction="20000"/>
          </a:bodyPr>
          <a:lstStyle/>
          <a:p>
            <a:r>
              <a:rPr lang="en-GB" sz="3500" b="1" u="sng" dirty="0" smtClean="0"/>
              <a:t>Staffing</a:t>
            </a:r>
          </a:p>
          <a:p>
            <a:r>
              <a:rPr lang="en-GB" sz="3500" dirty="0" smtClean="0"/>
              <a:t> </a:t>
            </a:r>
            <a:r>
              <a:rPr lang="en-GB" sz="3500" dirty="0" smtClean="0">
                <a:solidFill>
                  <a:srgbClr val="7030A0"/>
                </a:solidFill>
              </a:rPr>
              <a:t>Mr Creaton– </a:t>
            </a:r>
            <a:r>
              <a:rPr lang="en-GB" sz="3500" dirty="0">
                <a:solidFill>
                  <a:srgbClr val="7030A0"/>
                </a:solidFill>
              </a:rPr>
              <a:t>class </a:t>
            </a:r>
            <a:r>
              <a:rPr lang="en-GB" sz="3500" dirty="0" smtClean="0">
                <a:solidFill>
                  <a:srgbClr val="7030A0"/>
                </a:solidFill>
              </a:rPr>
              <a:t>teacher</a:t>
            </a:r>
          </a:p>
          <a:p>
            <a:r>
              <a:rPr lang="en-GB" sz="3500" dirty="0" smtClean="0">
                <a:solidFill>
                  <a:srgbClr val="7030A0"/>
                </a:solidFill>
              </a:rPr>
              <a:t>Mr </a:t>
            </a:r>
            <a:r>
              <a:rPr lang="en-GB" sz="3500" dirty="0" err="1" smtClean="0">
                <a:solidFill>
                  <a:srgbClr val="7030A0"/>
                </a:solidFill>
              </a:rPr>
              <a:t>Sallis</a:t>
            </a:r>
            <a:r>
              <a:rPr lang="en-GB" sz="3500" dirty="0" smtClean="0">
                <a:solidFill>
                  <a:srgbClr val="7030A0"/>
                </a:solidFill>
              </a:rPr>
              <a:t>- additional maths teacher </a:t>
            </a:r>
          </a:p>
          <a:p>
            <a:r>
              <a:rPr lang="en-GB" sz="3500" dirty="0" smtClean="0">
                <a:solidFill>
                  <a:srgbClr val="7030A0"/>
                </a:solidFill>
              </a:rPr>
              <a:t>Mrs Butterworth* - additional English teacher</a:t>
            </a:r>
            <a:endParaRPr lang="en-GB" sz="3500" dirty="0">
              <a:solidFill>
                <a:srgbClr val="7030A0"/>
              </a:solidFill>
            </a:endParaRPr>
          </a:p>
          <a:p>
            <a:r>
              <a:rPr lang="en-GB" sz="3500" dirty="0">
                <a:solidFill>
                  <a:srgbClr val="7030A0"/>
                </a:solidFill>
              </a:rPr>
              <a:t>Mrs </a:t>
            </a:r>
            <a:r>
              <a:rPr lang="en-GB" sz="3500" dirty="0" smtClean="0">
                <a:solidFill>
                  <a:srgbClr val="7030A0"/>
                </a:solidFill>
              </a:rPr>
              <a:t>Brunt- </a:t>
            </a:r>
            <a:r>
              <a:rPr lang="en-GB" sz="3500" dirty="0">
                <a:solidFill>
                  <a:srgbClr val="7030A0"/>
                </a:solidFill>
              </a:rPr>
              <a:t>teaching assistant</a:t>
            </a:r>
          </a:p>
          <a:p>
            <a:r>
              <a:rPr lang="en-GB" sz="3500" dirty="0">
                <a:solidFill>
                  <a:srgbClr val="7030A0"/>
                </a:solidFill>
              </a:rPr>
              <a:t>/</a:t>
            </a:r>
            <a:r>
              <a:rPr lang="en-GB" sz="3500" dirty="0" smtClean="0">
                <a:solidFill>
                  <a:srgbClr val="7030A0"/>
                </a:solidFill>
              </a:rPr>
              <a:t>focused classroom support</a:t>
            </a:r>
          </a:p>
          <a:p>
            <a:r>
              <a:rPr lang="en-GB" sz="3500" dirty="0" smtClean="0">
                <a:solidFill>
                  <a:srgbClr val="7030A0"/>
                </a:solidFill>
              </a:rPr>
              <a:t>Mrs Robins- teaching assistant</a:t>
            </a:r>
            <a:endParaRPr lang="en-GB" dirty="0"/>
          </a:p>
        </p:txBody>
      </p:sp>
    </p:spTree>
    <p:extLst>
      <p:ext uri="{BB962C8B-B14F-4D97-AF65-F5344CB8AC3E}">
        <p14:creationId xmlns:p14="http://schemas.microsoft.com/office/powerpoint/2010/main" val="229408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Time-table</a:t>
            </a:r>
            <a:endParaRPr lang="en-GB" dirty="0"/>
          </a:p>
        </p:txBody>
      </p:sp>
      <p:sp>
        <p:nvSpPr>
          <p:cNvPr id="3" name="Content Placeholder 2"/>
          <p:cNvSpPr>
            <a:spLocks noGrp="1"/>
          </p:cNvSpPr>
          <p:nvPr>
            <p:ph idx="1"/>
          </p:nvPr>
        </p:nvSpPr>
        <p:spPr>
          <a:xfrm>
            <a:off x="525162" y="1446685"/>
            <a:ext cx="11370275" cy="5242439"/>
          </a:xfrm>
        </p:spPr>
        <p:txBody>
          <a:bodyPr>
            <a:normAutofit fontScale="62500" lnSpcReduction="20000"/>
          </a:bodyPr>
          <a:lstStyle/>
          <a:p>
            <a:r>
              <a:rPr lang="en-GB" dirty="0" smtClean="0"/>
              <a:t>P.E days are Tuesday and Thursday. </a:t>
            </a:r>
          </a:p>
          <a:p>
            <a:pPr>
              <a:lnSpc>
                <a:spcPct val="170000"/>
              </a:lnSpc>
            </a:pPr>
            <a:endParaRPr lang="en-GB" dirty="0"/>
          </a:p>
          <a:p>
            <a:pPr>
              <a:lnSpc>
                <a:spcPct val="170000"/>
              </a:lnSpc>
            </a:pPr>
            <a:r>
              <a:rPr lang="en-GB" dirty="0" smtClean="0"/>
              <a:t>Spellings (rules to compliment the Year 5&amp;6 spelling list) will be issued on a Friday and children will be tested on the following Friday.</a:t>
            </a:r>
          </a:p>
          <a:p>
            <a:endParaRPr lang="en-GB" dirty="0" smtClean="0"/>
          </a:p>
          <a:p>
            <a:pPr>
              <a:lnSpc>
                <a:spcPct val="170000"/>
              </a:lnSpc>
            </a:pPr>
            <a:r>
              <a:rPr lang="en-GB" dirty="0" smtClean="0"/>
              <a:t>As usual, homework will be issued on a Friday and hand in day is Wednesday.</a:t>
            </a:r>
          </a:p>
          <a:p>
            <a:endParaRPr lang="en-GB" dirty="0" smtClean="0"/>
          </a:p>
          <a:p>
            <a:pPr>
              <a:lnSpc>
                <a:spcPct val="170000"/>
              </a:lnSpc>
            </a:pPr>
            <a:r>
              <a:rPr lang="en-GB" dirty="0" smtClean="0"/>
              <a:t>Musical instrument lessons are </a:t>
            </a:r>
            <a:r>
              <a:rPr lang="en-GB" smtClean="0"/>
              <a:t>on Tuesdays </a:t>
            </a:r>
            <a:r>
              <a:rPr lang="en-GB" dirty="0" smtClean="0"/>
              <a:t>(Year 5 Guitar Year 5 Recorder) and Thursdays (Guitar(3 </a:t>
            </a:r>
            <a:r>
              <a:rPr lang="en-GB" dirty="0"/>
              <a:t>different </a:t>
            </a:r>
            <a:r>
              <a:rPr lang="en-GB" dirty="0" smtClean="0"/>
              <a:t>groups) </a:t>
            </a:r>
            <a:r>
              <a:rPr lang="en-GB" dirty="0"/>
              <a:t>). </a:t>
            </a:r>
            <a:r>
              <a:rPr lang="en-GB" dirty="0" smtClean="0"/>
              <a:t>Children must ensure they are taking their musical instruments home with them weekly. </a:t>
            </a:r>
            <a:endParaRPr lang="en-GB" dirty="0"/>
          </a:p>
        </p:txBody>
      </p:sp>
    </p:spTree>
    <p:extLst>
      <p:ext uri="{BB962C8B-B14F-4D97-AF65-F5344CB8AC3E}">
        <p14:creationId xmlns:p14="http://schemas.microsoft.com/office/powerpoint/2010/main" val="3718609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GB" dirty="0" smtClean="0"/>
              <a:t>Reading log to be filled in daily with brief comment (by the children).</a:t>
            </a:r>
          </a:p>
          <a:p>
            <a:pPr>
              <a:lnSpc>
                <a:spcPct val="150000"/>
              </a:lnSpc>
            </a:pPr>
            <a:r>
              <a:rPr lang="en-GB" dirty="0" smtClean="0"/>
              <a:t>Homework to be handed in on time.</a:t>
            </a:r>
          </a:p>
          <a:p>
            <a:pPr>
              <a:lnSpc>
                <a:spcPct val="150000"/>
              </a:lnSpc>
            </a:pPr>
            <a:r>
              <a:rPr lang="en-GB" dirty="0" smtClean="0"/>
              <a:t>P.E kit to be in school on P.E days. </a:t>
            </a:r>
          </a:p>
          <a:p>
            <a:pPr>
              <a:lnSpc>
                <a:spcPct val="150000"/>
              </a:lnSpc>
            </a:pPr>
            <a:r>
              <a:rPr lang="en-GB" dirty="0" smtClean="0"/>
              <a:t>Trainers to be worn for P.E.</a:t>
            </a:r>
          </a:p>
          <a:p>
            <a:pPr>
              <a:lnSpc>
                <a:spcPct val="150000"/>
              </a:lnSpc>
            </a:pPr>
            <a:r>
              <a:rPr lang="en-GB" dirty="0" smtClean="0"/>
              <a:t>School uniform to be labelled and correctly worn at all times. </a:t>
            </a:r>
          </a:p>
        </p:txBody>
      </p:sp>
    </p:spTree>
    <p:extLst>
      <p:ext uri="{BB962C8B-B14F-4D97-AF65-F5344CB8AC3E}">
        <p14:creationId xmlns:p14="http://schemas.microsoft.com/office/powerpoint/2010/main" val="3656308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General information</a:t>
            </a:r>
            <a:endParaRPr lang="en-GB" dirty="0"/>
          </a:p>
        </p:txBody>
      </p:sp>
      <p:sp>
        <p:nvSpPr>
          <p:cNvPr id="3" name="Content Placeholder 2"/>
          <p:cNvSpPr>
            <a:spLocks noGrp="1"/>
          </p:cNvSpPr>
          <p:nvPr>
            <p:ph idx="1"/>
          </p:nvPr>
        </p:nvSpPr>
        <p:spPr/>
        <p:txBody>
          <a:bodyPr>
            <a:normAutofit fontScale="92500" lnSpcReduction="20000"/>
          </a:bodyPr>
          <a:lstStyle/>
          <a:p>
            <a:pPr>
              <a:lnSpc>
                <a:spcPct val="150000"/>
              </a:lnSpc>
            </a:pPr>
            <a:r>
              <a:rPr lang="en-GB" dirty="0" smtClean="0"/>
              <a:t>Children are now expected to know their times-tables off by heart.</a:t>
            </a:r>
          </a:p>
          <a:p>
            <a:pPr marL="0" indent="0">
              <a:lnSpc>
                <a:spcPct val="150000"/>
              </a:lnSpc>
              <a:buNone/>
            </a:pPr>
            <a:endParaRPr lang="en-GB" dirty="0" smtClean="0"/>
          </a:p>
          <a:p>
            <a:pPr>
              <a:lnSpc>
                <a:spcPct val="150000"/>
              </a:lnSpc>
            </a:pPr>
            <a:r>
              <a:rPr lang="en-GB" dirty="0" smtClean="0"/>
              <a:t>Full stops and capital letters should be used at all times, across the curriculum. </a:t>
            </a:r>
          </a:p>
          <a:p>
            <a:pPr>
              <a:lnSpc>
                <a:spcPct val="150000"/>
              </a:lnSpc>
            </a:pPr>
            <a:r>
              <a:rPr lang="en-GB" dirty="0" smtClean="0"/>
              <a:t>Children should be proficient at spelling all the words on the Year 3&amp;4 spelling list (and similar)</a:t>
            </a:r>
          </a:p>
          <a:p>
            <a:pPr marL="0" indent="0">
              <a:lnSpc>
                <a:spcPct val="150000"/>
              </a:lnSpc>
              <a:buNone/>
            </a:pPr>
            <a:endParaRPr lang="en-GB" dirty="0" smtClean="0"/>
          </a:p>
          <a:p>
            <a:endParaRPr lang="en-GB" dirty="0" smtClean="0"/>
          </a:p>
        </p:txBody>
      </p:sp>
    </p:spTree>
    <p:extLst>
      <p:ext uri="{BB962C8B-B14F-4D97-AF65-F5344CB8AC3E}">
        <p14:creationId xmlns:p14="http://schemas.microsoft.com/office/powerpoint/2010/main" val="213070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Behaviour</a:t>
            </a:r>
            <a:endParaRPr lang="en-GB" dirty="0"/>
          </a:p>
        </p:txBody>
      </p:sp>
      <p:sp>
        <p:nvSpPr>
          <p:cNvPr id="3" name="Content Placeholder 2"/>
          <p:cNvSpPr>
            <a:spLocks noGrp="1"/>
          </p:cNvSpPr>
          <p:nvPr>
            <p:ph idx="1"/>
          </p:nvPr>
        </p:nvSpPr>
        <p:spPr/>
        <p:txBody>
          <a:bodyPr/>
          <a:lstStyle/>
          <a:p>
            <a:r>
              <a:rPr lang="en-GB" dirty="0" smtClean="0"/>
              <a:t>Focussed learning</a:t>
            </a:r>
          </a:p>
          <a:p>
            <a:endParaRPr lang="en-GB" dirty="0"/>
          </a:p>
          <a:p>
            <a:r>
              <a:rPr lang="en-GB" dirty="0" smtClean="0"/>
              <a:t>Manners</a:t>
            </a:r>
          </a:p>
          <a:p>
            <a:endParaRPr lang="en-GB" dirty="0"/>
          </a:p>
          <a:p>
            <a:r>
              <a:rPr lang="en-GB" dirty="0" smtClean="0"/>
              <a:t>Following instructions</a:t>
            </a:r>
          </a:p>
          <a:p>
            <a:endParaRPr lang="en-GB" dirty="0"/>
          </a:p>
          <a:p>
            <a:r>
              <a:rPr lang="en-GB" dirty="0" smtClean="0"/>
              <a:t>Listening to others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10628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a:t>
            </a:r>
            <a:endParaRPr lang="en-GB" dirty="0"/>
          </a:p>
        </p:txBody>
      </p:sp>
      <p:sp>
        <p:nvSpPr>
          <p:cNvPr id="3" name="Content Placeholder 2"/>
          <p:cNvSpPr>
            <a:spLocks noGrp="1"/>
          </p:cNvSpPr>
          <p:nvPr>
            <p:ph idx="1"/>
          </p:nvPr>
        </p:nvSpPr>
        <p:spPr/>
        <p:txBody>
          <a:bodyPr>
            <a:normAutofit fontScale="77500" lnSpcReduction="20000"/>
          </a:bodyPr>
          <a:lstStyle/>
          <a:p>
            <a:pPr marL="0" indent="0">
              <a:lnSpc>
                <a:spcPct val="150000"/>
              </a:lnSpc>
              <a:buNone/>
            </a:pPr>
            <a:r>
              <a:rPr lang="en-GB" dirty="0" smtClean="0"/>
              <a:t>We are continuing with the reading scheme put  </a:t>
            </a:r>
            <a:r>
              <a:rPr lang="en-GB" dirty="0"/>
              <a:t>in </a:t>
            </a:r>
            <a:r>
              <a:rPr lang="en-GB" dirty="0" smtClean="0"/>
              <a:t>place last year in school. Our aim for reading is that children develop a deeper understanding and love of literature. In common with our teaching across the curriculum, our goal is that children’s reading goes deeper, rather than faster is key. It is age and ability appropriate. </a:t>
            </a:r>
            <a:r>
              <a:rPr lang="en-GB" dirty="0"/>
              <a:t>Children are encouraged to read their own reading books in </a:t>
            </a:r>
            <a:r>
              <a:rPr lang="en-GB" u="sng" dirty="0"/>
              <a:t>addition</a:t>
            </a:r>
            <a:r>
              <a:rPr lang="en-GB" dirty="0"/>
              <a:t> to their school reading book. </a:t>
            </a:r>
            <a:r>
              <a:rPr lang="en-GB" dirty="0" smtClean="0"/>
              <a:t>We also have copies of ‘First News’  in class.</a:t>
            </a:r>
            <a:endParaRPr lang="en-GB" dirty="0"/>
          </a:p>
          <a:p>
            <a:pPr marL="0" indent="0">
              <a:buNone/>
            </a:pPr>
            <a:endParaRPr lang="en-GB" dirty="0"/>
          </a:p>
        </p:txBody>
      </p:sp>
    </p:spTree>
    <p:extLst>
      <p:ext uri="{BB962C8B-B14F-4D97-AF65-F5344CB8AC3E}">
        <p14:creationId xmlns:p14="http://schemas.microsoft.com/office/powerpoint/2010/main" val="3247037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 y="-328210"/>
            <a:ext cx="9915525" cy="7063472"/>
          </a:xfrm>
          <a:prstGeom prst="rect">
            <a:avLst/>
          </a:prstGeom>
        </p:spPr>
        <p:txBody>
          <a:bodyPr wrap="square">
            <a:spAutoFit/>
          </a:bodyPr>
          <a:lstStyle/>
          <a:p>
            <a:endParaRPr lang="en-GB" sz="2000" dirty="0">
              <a:solidFill>
                <a:srgbClr val="000000"/>
              </a:solidFill>
              <a:latin typeface="Arial" panose="020B0604020202020204" pitchFamily="34" charset="0"/>
            </a:endParaRPr>
          </a:p>
          <a:p>
            <a:r>
              <a:rPr lang="en-GB" sz="2000" dirty="0">
                <a:solidFill>
                  <a:srgbClr val="000000"/>
                </a:solidFill>
                <a:latin typeface="Arial" panose="020B0604020202020204" pitchFamily="34" charset="0"/>
              </a:rPr>
              <a:t> </a:t>
            </a:r>
            <a:r>
              <a:rPr lang="en-GB" sz="1100" dirty="0">
                <a:solidFill>
                  <a:srgbClr val="000000"/>
                </a:solidFill>
                <a:latin typeface="Arial" panose="020B0604020202020204" pitchFamily="34" charset="0"/>
              </a:rPr>
              <a:t>© Herts for Learning Ltd - 2014 </a:t>
            </a:r>
          </a:p>
          <a:p>
            <a:endParaRPr lang="en-GB" sz="1100" dirty="0">
              <a:latin typeface="Arial" panose="020B0604020202020204" pitchFamily="34" charset="0"/>
            </a:endParaRPr>
          </a:p>
          <a:p>
            <a:r>
              <a:rPr lang="en-GB" sz="1100" dirty="0">
                <a:latin typeface="Arial" panose="020B0604020202020204" pitchFamily="34" charset="0"/>
              </a:rPr>
              <a:t> </a:t>
            </a:r>
            <a:r>
              <a:rPr lang="en-GB" sz="2400" b="1" dirty="0">
                <a:latin typeface="Arial" panose="020B0604020202020204" pitchFamily="34" charset="0"/>
              </a:rPr>
              <a:t>Teaching Grammar to Improve Writing in Year 5 </a:t>
            </a:r>
            <a:r>
              <a:rPr lang="en-GB" dirty="0">
                <a:solidFill>
                  <a:srgbClr val="000000"/>
                </a:solidFill>
                <a:latin typeface="Arial" panose="020B0604020202020204" pitchFamily="34" charset="0"/>
              </a:rPr>
              <a:t>Year 5: Detail of content to be introduced (statutory requirement) 	</a:t>
            </a:r>
          </a:p>
          <a:p>
            <a:r>
              <a:rPr lang="en-GB" dirty="0">
                <a:solidFill>
                  <a:srgbClr val="000000"/>
                </a:solidFill>
                <a:latin typeface="Arial" panose="020B0604020202020204" pitchFamily="34" charset="0"/>
              </a:rPr>
              <a:t>Word 	W1 Converting nouns or adjectives into verbs using suffixes [for example, –ate; –</a:t>
            </a:r>
            <a:r>
              <a:rPr lang="en-GB" dirty="0" err="1">
                <a:solidFill>
                  <a:srgbClr val="000000"/>
                </a:solidFill>
                <a:latin typeface="Arial" panose="020B0604020202020204" pitchFamily="34" charset="0"/>
              </a:rPr>
              <a:t>ise</a:t>
            </a:r>
            <a:r>
              <a:rPr lang="en-GB" dirty="0">
                <a:solidFill>
                  <a:srgbClr val="000000"/>
                </a:solidFill>
                <a:latin typeface="Arial" panose="020B0604020202020204" pitchFamily="34" charset="0"/>
              </a:rPr>
              <a:t>; –</a:t>
            </a:r>
            <a:r>
              <a:rPr lang="en-GB" dirty="0" err="1">
                <a:solidFill>
                  <a:srgbClr val="000000"/>
                </a:solidFill>
                <a:latin typeface="Arial" panose="020B0604020202020204" pitchFamily="34" charset="0"/>
              </a:rPr>
              <a:t>ify</a:t>
            </a:r>
            <a:r>
              <a:rPr lang="en-GB" dirty="0">
                <a:solidFill>
                  <a:srgbClr val="000000"/>
                </a:solidFill>
                <a:latin typeface="Arial" panose="020B0604020202020204" pitchFamily="34" charset="0"/>
              </a:rPr>
              <a:t>] </a:t>
            </a:r>
          </a:p>
          <a:p>
            <a:r>
              <a:rPr lang="en-GB" dirty="0">
                <a:solidFill>
                  <a:srgbClr val="000000"/>
                </a:solidFill>
                <a:latin typeface="Arial" panose="020B0604020202020204" pitchFamily="34" charset="0"/>
              </a:rPr>
              <a:t>W2 Verb prefixes [for example, dis–, de–, </a:t>
            </a:r>
            <a:r>
              <a:rPr lang="en-GB" dirty="0" err="1">
                <a:solidFill>
                  <a:srgbClr val="000000"/>
                </a:solidFill>
                <a:latin typeface="Arial" panose="020B0604020202020204" pitchFamily="34" charset="0"/>
              </a:rPr>
              <a:t>mis</a:t>
            </a:r>
            <a:r>
              <a:rPr lang="en-GB" dirty="0">
                <a:solidFill>
                  <a:srgbClr val="000000"/>
                </a:solidFill>
                <a:latin typeface="Arial" panose="020B0604020202020204" pitchFamily="34" charset="0"/>
              </a:rPr>
              <a:t>–, over– and re–] 	</a:t>
            </a:r>
          </a:p>
          <a:p>
            <a:r>
              <a:rPr lang="en-GB" dirty="0">
                <a:solidFill>
                  <a:srgbClr val="000000"/>
                </a:solidFill>
                <a:latin typeface="Arial" panose="020B0604020202020204" pitchFamily="34" charset="0"/>
              </a:rPr>
              <a:t>Sentence 	S1 Relative clauses beginning with who, which, where, when, whose, that, or an omitted relative pronoun </a:t>
            </a:r>
          </a:p>
          <a:p>
            <a:r>
              <a:rPr lang="en-GB" dirty="0">
                <a:solidFill>
                  <a:srgbClr val="000000"/>
                </a:solidFill>
                <a:latin typeface="Arial" panose="020B0604020202020204" pitchFamily="34" charset="0"/>
              </a:rPr>
              <a:t>S2 Indicating degrees of possibility using adverbs [for example, perhaps, surely] </a:t>
            </a:r>
          </a:p>
          <a:p>
            <a:r>
              <a:rPr lang="en-GB" dirty="0">
                <a:solidFill>
                  <a:srgbClr val="000000"/>
                </a:solidFill>
                <a:latin typeface="Arial" panose="020B0604020202020204" pitchFamily="34" charset="0"/>
              </a:rPr>
              <a:t>S3 or modal verbs [for example, might, should, will, must] 	</a:t>
            </a:r>
          </a:p>
          <a:p>
            <a:r>
              <a:rPr lang="en-GB" dirty="0">
                <a:solidFill>
                  <a:srgbClr val="000000"/>
                </a:solidFill>
                <a:latin typeface="Arial" panose="020B0604020202020204" pitchFamily="34" charset="0"/>
              </a:rPr>
              <a:t>Text 	T1 Devices to build cohesion within a paragraph [for example, then, after that, this, firstly] </a:t>
            </a:r>
          </a:p>
          <a:p>
            <a:r>
              <a:rPr lang="en-GB" dirty="0">
                <a:solidFill>
                  <a:srgbClr val="000000"/>
                </a:solidFill>
                <a:latin typeface="Arial" panose="020B0604020202020204" pitchFamily="34" charset="0"/>
              </a:rPr>
              <a:t>T2 Linking ideas across paragraphs using adverbials of time [for example, later], </a:t>
            </a:r>
          </a:p>
          <a:p>
            <a:r>
              <a:rPr lang="en-GB" dirty="0">
                <a:solidFill>
                  <a:srgbClr val="000000"/>
                </a:solidFill>
                <a:latin typeface="Arial" panose="020B0604020202020204" pitchFamily="34" charset="0"/>
              </a:rPr>
              <a:t>T3 place [for example, nearby] </a:t>
            </a:r>
          </a:p>
          <a:p>
            <a:r>
              <a:rPr lang="en-GB" dirty="0">
                <a:solidFill>
                  <a:srgbClr val="000000"/>
                </a:solidFill>
                <a:latin typeface="Arial" panose="020B0604020202020204" pitchFamily="34" charset="0"/>
              </a:rPr>
              <a:t>T4 and number [for example, secondly] </a:t>
            </a:r>
          </a:p>
          <a:p>
            <a:r>
              <a:rPr lang="en-GB" dirty="0">
                <a:solidFill>
                  <a:srgbClr val="000000"/>
                </a:solidFill>
                <a:latin typeface="Arial" panose="020B0604020202020204" pitchFamily="34" charset="0"/>
              </a:rPr>
              <a:t>T5 or tense choices [for example, he had seen her before] 	</a:t>
            </a:r>
          </a:p>
          <a:p>
            <a:r>
              <a:rPr lang="en-GB" dirty="0">
                <a:solidFill>
                  <a:srgbClr val="000000"/>
                </a:solidFill>
                <a:latin typeface="Arial" panose="020B0604020202020204" pitchFamily="34" charset="0"/>
              </a:rPr>
              <a:t>Punctuation 	P1 Brackets, </a:t>
            </a:r>
          </a:p>
          <a:p>
            <a:r>
              <a:rPr lang="en-GB" dirty="0">
                <a:solidFill>
                  <a:srgbClr val="000000"/>
                </a:solidFill>
                <a:latin typeface="Arial" panose="020B0604020202020204" pitchFamily="34" charset="0"/>
              </a:rPr>
              <a:t>P2 dashes or commas to indicate parenthesis </a:t>
            </a:r>
          </a:p>
          <a:p>
            <a:r>
              <a:rPr lang="en-GB" dirty="0">
                <a:solidFill>
                  <a:srgbClr val="000000"/>
                </a:solidFill>
                <a:latin typeface="Arial" panose="020B0604020202020204" pitchFamily="34" charset="0"/>
              </a:rPr>
              <a:t>P3 Use of commas to clarify meaning or avoid ambiguity 	</a:t>
            </a:r>
          </a:p>
          <a:p>
            <a:r>
              <a:rPr lang="en-GB" dirty="0">
                <a:solidFill>
                  <a:srgbClr val="000000"/>
                </a:solidFill>
                <a:latin typeface="Arial" panose="020B0604020202020204" pitchFamily="34" charset="0"/>
              </a:rPr>
              <a:t>Terminology for pupils 	modal verb, relative pronoun </a:t>
            </a:r>
          </a:p>
          <a:p>
            <a:r>
              <a:rPr lang="en-GB" dirty="0">
                <a:solidFill>
                  <a:srgbClr val="000000"/>
                </a:solidFill>
                <a:latin typeface="Arial" panose="020B0604020202020204" pitchFamily="34" charset="0"/>
              </a:rPr>
              <a:t>relative clause </a:t>
            </a:r>
          </a:p>
          <a:p>
            <a:r>
              <a:rPr lang="en-GB" dirty="0">
                <a:solidFill>
                  <a:srgbClr val="000000"/>
                </a:solidFill>
                <a:latin typeface="Arial" panose="020B0604020202020204" pitchFamily="34" charset="0"/>
              </a:rPr>
              <a:t>parenthesis, bracket, dash </a:t>
            </a:r>
          </a:p>
          <a:p>
            <a:r>
              <a:rPr lang="en-GB" dirty="0">
                <a:solidFill>
                  <a:srgbClr val="000000"/>
                </a:solidFill>
                <a:latin typeface="Arial" panose="020B0604020202020204" pitchFamily="34" charset="0"/>
              </a:rPr>
              <a:t>cohesion, ambiguity 	</a:t>
            </a:r>
          </a:p>
        </p:txBody>
      </p:sp>
    </p:spTree>
    <p:extLst>
      <p:ext uri="{BB962C8B-B14F-4D97-AF65-F5344CB8AC3E}">
        <p14:creationId xmlns:p14="http://schemas.microsoft.com/office/powerpoint/2010/main" val="111935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pSp>
        <p:nvGrpSpPr>
          <p:cNvPr id="3" name="Group 2"/>
          <p:cNvGrpSpPr/>
          <p:nvPr/>
        </p:nvGrpSpPr>
        <p:grpSpPr>
          <a:xfrm>
            <a:off x="395288" y="657225"/>
            <a:ext cx="9920287" cy="6115050"/>
            <a:chOff x="-33337" y="0"/>
            <a:chExt cx="9920287" cy="6115050"/>
          </a:xfrm>
        </p:grpSpPr>
        <p:pic>
          <p:nvPicPr>
            <p:cNvPr id="4" name="Picture 3" descr="C:\Users\Richard\AppData\Local\Microsoft\Windows\Temporary Internet Files\Content.IE5\7ZVWJMQ5\MP900438909[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9575" y="66675"/>
              <a:ext cx="9077325" cy="6048375"/>
            </a:xfrm>
            <a:prstGeom prst="rect">
              <a:avLst/>
            </a:prstGeom>
            <a:ln>
              <a:noFill/>
            </a:ln>
            <a:effectLst>
              <a:softEdge rad="112500"/>
            </a:effectLst>
          </p:spPr>
        </p:pic>
        <p:grpSp>
          <p:nvGrpSpPr>
            <p:cNvPr id="5" name="Group 4"/>
            <p:cNvGrpSpPr/>
            <p:nvPr/>
          </p:nvGrpSpPr>
          <p:grpSpPr>
            <a:xfrm>
              <a:off x="-33337" y="4271962"/>
              <a:ext cx="9920287" cy="1804988"/>
              <a:chOff x="-33337" y="-185738"/>
              <a:chExt cx="9920287" cy="1804988"/>
            </a:xfrm>
          </p:grpSpPr>
          <p:sp>
            <p:nvSpPr>
              <p:cNvPr id="13" name="Rounded Rectangle 12"/>
              <p:cNvSpPr/>
              <p:nvPr/>
            </p:nvSpPr>
            <p:spPr>
              <a:xfrm>
                <a:off x="3395663" y="-171450"/>
                <a:ext cx="3143250" cy="179070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COMPUTING</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Our units this term are: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We Are </a:t>
                </a:r>
                <a:r>
                  <a:rPr lang="en-GB" sz="1100" dirty="0" smtClean="0">
                    <a:effectLst/>
                    <a:ea typeface="Calibri" panose="020F0502020204030204" pitchFamily="34" charset="0"/>
                    <a:cs typeface="Times New Roman" panose="02020603050405020304" pitchFamily="18" charset="0"/>
                  </a:rPr>
                  <a:t>Game Developers </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Developing an interactive game </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p:txBody>
          </p:sp>
          <p:sp>
            <p:nvSpPr>
              <p:cNvPr id="14" name="Rounded Rectangle 13"/>
              <p:cNvSpPr/>
              <p:nvPr/>
            </p:nvSpPr>
            <p:spPr>
              <a:xfrm>
                <a:off x="-33337" y="-185738"/>
                <a:ext cx="3143250" cy="1790700"/>
              </a:xfrm>
              <a:prstGeom prst="roundRect">
                <a:avLst>
                  <a:gd name="adj" fmla="val 31029"/>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endParaRPr lang="en-GB" sz="2600" kern="1400" spc="25" dirty="0">
                  <a:solidFill>
                    <a:srgbClr val="17365D"/>
                  </a:solidFill>
                  <a:latin typeface="Cambria" panose="020405030504060302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en-GB" kern="1400" spc="25" dirty="0" smtClean="0">
                    <a:solidFill>
                      <a:srgbClr val="17365D"/>
                    </a:solidFill>
                    <a:latin typeface="Cambria" panose="02040503050406030204" pitchFamily="18" charset="0"/>
                    <a:ea typeface="Times New Roman" panose="02020603050405020304" pitchFamily="18" charset="0"/>
                    <a:cs typeface="Times New Roman" panose="02020603050405020304" pitchFamily="18" charset="0"/>
                  </a:rPr>
                  <a:t>PE</a:t>
                </a:r>
              </a:p>
              <a:p>
                <a:pPr algn="ctr">
                  <a:lnSpc>
                    <a:spcPct val="115000"/>
                  </a:lnSpc>
                  <a:spcAft>
                    <a:spcPts val="1000"/>
                  </a:spcAft>
                </a:pPr>
                <a:r>
                  <a:rPr lang="en-GB" sz="1100" kern="1400" spc="25" dirty="0" smtClean="0">
                    <a:solidFill>
                      <a:srgbClr val="17365D"/>
                    </a:solidFill>
                    <a:latin typeface="Cambria" panose="02040503050406030204" pitchFamily="18" charset="0"/>
                    <a:ea typeface="Times New Roman" panose="02020603050405020304" pitchFamily="18"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In </a:t>
                </a:r>
                <a:r>
                  <a:rPr lang="en-GB" sz="1100" dirty="0">
                    <a:effectLst/>
                    <a:ea typeface="Calibri" panose="020F0502020204030204" pitchFamily="34" charset="0"/>
                    <a:cs typeface="Times New Roman" panose="02020603050405020304" pitchFamily="18" charset="0"/>
                  </a:rPr>
                  <a:t>PE, we develop our skills through: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Tennis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Dance</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Gymnastics </a:t>
                </a:r>
                <a:r>
                  <a:rPr lang="en-GB" sz="1100" dirty="0" smtClean="0">
                    <a:ea typeface="Calibri" panose="020F0502020204030204" pitchFamily="34" charset="0"/>
                    <a:cs typeface="Times New Roman" panose="02020603050405020304" pitchFamily="18" charset="0"/>
                    <a:sym typeface="Symbol" panose="05050102010706020507" pitchFamily="18" charset="2"/>
                  </a:rPr>
                  <a:t> Hockey</a:t>
                </a:r>
                <a:r>
                  <a:rPr lang="en-GB" sz="1100" dirty="0">
                    <a:ea typeface="Calibri" panose="020F0502020204030204" pitchFamily="34" charset="0"/>
                    <a:cs typeface="Times New Roman" panose="02020603050405020304" pitchFamily="18" charset="0"/>
                    <a:sym typeface="Symbol" panose="05050102010706020507" pitchFamily="18" charset="2"/>
                  </a:rPr>
                  <a:t></a:t>
                </a: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endParaRPr lang="en-GB" sz="11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sp>
            <p:nvSpPr>
              <p:cNvPr id="15" name="Rounded Rectangle 14"/>
              <p:cNvSpPr/>
              <p:nvPr/>
            </p:nvSpPr>
            <p:spPr>
              <a:xfrm>
                <a:off x="6743700" y="-171450"/>
                <a:ext cx="3143250" cy="17907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MUSIC</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rPr>
                  <a:t>In music we will be </a:t>
                </a:r>
                <a:r>
                  <a:rPr lang="en-GB" sz="1100" dirty="0" smtClean="0">
                    <a:effectLst/>
                    <a:ea typeface="Calibri" panose="020F0502020204030204" pitchFamily="34" charset="0"/>
                    <a:cs typeface="Times New Roman" panose="02020603050405020304" pitchFamily="18" charset="0"/>
                  </a:rPr>
                  <a:t>exploring the structure of a round (repeated chord patterns) and structure of a chord.</a:t>
                </a:r>
                <a:endParaRPr lang="en-GB" sz="1100" dirty="0">
                  <a:effectLst/>
                  <a:ea typeface="Calibri" panose="020F0502020204030204" pitchFamily="34" charset="0"/>
                  <a:cs typeface="Times New Roman" panose="02020603050405020304" pitchFamily="18" charset="0"/>
                </a:endParaRPr>
              </a:p>
            </p:txBody>
          </p:sp>
        </p:grpSp>
        <p:grpSp>
          <p:nvGrpSpPr>
            <p:cNvPr id="6" name="Group 5"/>
            <p:cNvGrpSpPr/>
            <p:nvPr/>
          </p:nvGrpSpPr>
          <p:grpSpPr>
            <a:xfrm>
              <a:off x="0" y="0"/>
              <a:ext cx="9886950" cy="1790700"/>
              <a:chOff x="0" y="0"/>
              <a:chExt cx="9886950" cy="1790700"/>
            </a:xfrm>
          </p:grpSpPr>
          <p:sp>
            <p:nvSpPr>
              <p:cNvPr id="10" name="Rounded Rectangle 9"/>
              <p:cNvSpPr/>
              <p:nvPr/>
            </p:nvSpPr>
            <p:spPr>
              <a:xfrm>
                <a:off x="3371850" y="0"/>
                <a:ext cx="3143250" cy="1790700"/>
              </a:xfrm>
              <a:prstGeom prst="roundRect">
                <a:avLst/>
              </a:prstGeom>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Maths</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In maths, we further develop our confidence and independence in solving problems with: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Number </a:t>
                </a:r>
                <a:r>
                  <a:rPr lang="en-GB" sz="1100" dirty="0">
                    <a:ea typeface="Calibri" panose="020F0502020204030204" pitchFamily="34" charset="0"/>
                    <a:cs typeface="Times New Roman" panose="02020603050405020304" pitchFamily="18" charset="0"/>
                  </a:rPr>
                  <a:t>&amp;</a:t>
                </a:r>
                <a:r>
                  <a:rPr lang="en-GB" sz="1100" dirty="0" smtClean="0">
                    <a:effectLst/>
                    <a:ea typeface="Calibri" panose="020F0502020204030204" pitchFamily="34" charset="0"/>
                    <a:cs typeface="Times New Roman" panose="02020603050405020304" pitchFamily="18" charset="0"/>
                  </a:rPr>
                  <a:t> Place Value</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Decimal Place Value </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Multiplication and Division</a:t>
                </a: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Addition and Subtraction using a range of strategies</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1" name="Rounded Rectangle 10"/>
              <p:cNvSpPr/>
              <p:nvPr/>
            </p:nvSpPr>
            <p:spPr>
              <a:xfrm>
                <a:off x="0" y="0"/>
                <a:ext cx="3143250" cy="17907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62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smtClean="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English</a:t>
                </a:r>
                <a:endParaRPr lang="en-GB" sz="2600" kern="1400" spc="25" dirty="0">
                  <a:solidFill>
                    <a:srgbClr val="17365D"/>
                  </a:solidFill>
                  <a:effectLst/>
                  <a:latin typeface="Cambria" panose="02040503050406030204" pitchFamily="18" charset="0"/>
                  <a:ea typeface="Calibri" panose="020F0502020204030204" pitchFamily="34" charset="0"/>
                  <a:cs typeface="Times New Roman" panose="02020603050405020304" pitchFamily="18" charset="0"/>
                </a:endParaRPr>
              </a:p>
              <a:p>
                <a:pPr>
                  <a:spcAft>
                    <a:spcPts val="1500"/>
                  </a:spcAft>
                </a:pPr>
                <a:r>
                  <a:rPr lang="en-GB" sz="1100" dirty="0" smtClean="0">
                    <a:effectLst/>
                    <a:ea typeface="Calibri" panose="020F0502020204030204" pitchFamily="34" charset="0"/>
                    <a:cs typeface="Times New Roman" panose="02020603050405020304" pitchFamily="18" charset="0"/>
                  </a:rPr>
                  <a:t>Our </a:t>
                </a:r>
                <a:r>
                  <a:rPr lang="en-GB" sz="1100" dirty="0">
                    <a:effectLst/>
                    <a:ea typeface="Calibri" panose="020F0502020204030204" pitchFamily="34" charset="0"/>
                    <a:cs typeface="Times New Roman" panose="02020603050405020304" pitchFamily="18" charset="0"/>
                  </a:rPr>
                  <a:t>English learning focuses on: </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Grammar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Traditional Tales </a:t>
                </a:r>
                <a:r>
                  <a:rPr lang="en-GB" sz="1100" dirty="0" smtClean="0">
                    <a:effectLst/>
                    <a:ea typeface="Calibri" panose="020F0502020204030204" pitchFamily="34" charset="0"/>
                    <a:cs typeface="Times New Roman" panose="02020603050405020304" pitchFamily="18" charset="0"/>
                  </a:rPr>
                  <a:t>(</a:t>
                </a:r>
                <a:r>
                  <a:rPr lang="en-GB" sz="1100" dirty="0" smtClean="0">
                    <a:ea typeface="Calibri" panose="020F0502020204030204" pitchFamily="34" charset="0"/>
                    <a:cs typeface="Times New Roman" panose="02020603050405020304" pitchFamily="18" charset="0"/>
                  </a:rPr>
                  <a:t>narrative</a:t>
                </a:r>
                <a:r>
                  <a:rPr lang="en-GB" sz="1100" dirty="0" smtClean="0">
                    <a:effectLst/>
                    <a:ea typeface="Calibri" panose="020F0502020204030204" pitchFamily="34" charset="0"/>
                    <a:cs typeface="Times New Roman" panose="02020603050405020304" pitchFamily="18" charset="0"/>
                  </a:rPr>
                  <a:t>)</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Explanations &amp; </a:t>
                </a:r>
                <a:r>
                  <a:rPr lang="en-GB" sz="1100" dirty="0" smtClean="0">
                    <a:ea typeface="Calibri" panose="020F0502020204030204" pitchFamily="34" charset="0"/>
                    <a:cs typeface="Times New Roman" panose="02020603050405020304" pitchFamily="18" charset="0"/>
                  </a:rPr>
                  <a:t>Recounts </a:t>
                </a:r>
                <a:r>
                  <a:rPr lang="en-GB" sz="1100" dirty="0" smtClean="0">
                    <a:effectLst/>
                    <a:ea typeface="Calibri" panose="020F0502020204030204" pitchFamily="34" charset="0"/>
                    <a:cs typeface="Times New Roman" panose="02020603050405020304" pitchFamily="18" charset="0"/>
                  </a:rPr>
                  <a:t>(non-fiction</a:t>
                </a:r>
                <a:r>
                  <a:rPr lang="en-GB" sz="1100" dirty="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Poetry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Reading and comprehension skills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endParaRPr lang="en-GB" sz="1100" dirty="0">
                  <a:effectLst/>
                  <a:ea typeface="Calibri" panose="020F0502020204030204" pitchFamily="34" charset="0"/>
                  <a:cs typeface="Times New Roman" panose="02020603050405020304" pitchFamily="18" charset="0"/>
                </a:endParaRPr>
              </a:p>
            </p:txBody>
          </p:sp>
          <p:sp>
            <p:nvSpPr>
              <p:cNvPr id="12" name="Rounded Rectangle 11"/>
              <p:cNvSpPr/>
              <p:nvPr/>
            </p:nvSpPr>
            <p:spPr>
              <a:xfrm>
                <a:off x="6743700" y="0"/>
                <a:ext cx="3143250" cy="179070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Religious Education</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Our RE learning for the first half-term follows the theme:  </a:t>
                </a:r>
              </a:p>
              <a:p>
                <a:pPr algn="ctr">
                  <a:lnSpc>
                    <a:spcPct val="115000"/>
                  </a:lnSpc>
                  <a:spcAft>
                    <a:spcPts val="1000"/>
                  </a:spcAft>
                </a:pPr>
                <a:r>
                  <a:rPr lang="en-GB" sz="1100" dirty="0">
                    <a:ea typeface="Calibri" panose="020F0502020204030204" pitchFamily="34" charset="0"/>
                    <a:cs typeface="Times New Roman" panose="02020603050405020304" pitchFamily="18" charset="0"/>
                    <a:sym typeface="Symbol" panose="05050102010706020507" pitchFamily="18" charset="2"/>
                  </a:rPr>
                  <a:t>Ourselves  Life Choices </a:t>
                </a:r>
                <a:r>
                  <a:rPr lang="en-GB" sz="1100" dirty="0" smtClean="0">
                    <a:ea typeface="Calibri" panose="020F0502020204030204" pitchFamily="34" charset="0"/>
                    <a:cs typeface="Times New Roman" panose="02020603050405020304" pitchFamily="18" charset="0"/>
                    <a:sym typeface="Symbol" panose="05050102010706020507" pitchFamily="18" charset="2"/>
                  </a:rPr>
                  <a:t> </a:t>
                </a:r>
                <a:r>
                  <a:rPr lang="en-GB" sz="1100" dirty="0">
                    <a:ea typeface="Calibri" panose="020F0502020204030204" pitchFamily="34" charset="0"/>
                    <a:cs typeface="Times New Roman" panose="02020603050405020304" pitchFamily="18" charset="0"/>
                    <a:sym typeface="Symbol" panose="05050102010706020507" pitchFamily="18" charset="2"/>
                  </a:rPr>
                  <a:t>Hope</a:t>
                </a:r>
                <a:endParaRPr lang="en-GB" sz="1100" dirty="0">
                  <a:ea typeface="Calibri" panose="020F0502020204030204" pitchFamily="34" charset="0"/>
                  <a:cs typeface="Times New Roman" panose="02020603050405020304" pitchFamily="18" charset="0"/>
                </a:endParaRP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endParaRPr lang="en-GB" sz="1100" dirty="0">
                  <a:effectLst/>
                  <a:ea typeface="Calibri" panose="020F0502020204030204" pitchFamily="34" charset="0"/>
                  <a:cs typeface="Times New Roman" panose="02020603050405020304" pitchFamily="18" charset="0"/>
                </a:endParaRPr>
              </a:p>
            </p:txBody>
          </p:sp>
        </p:grpSp>
        <p:sp>
          <p:nvSpPr>
            <p:cNvPr id="7" name="Rounded Rectangle 6"/>
            <p:cNvSpPr/>
            <p:nvPr/>
          </p:nvSpPr>
          <p:spPr>
            <a:xfrm>
              <a:off x="0" y="1990725"/>
              <a:ext cx="3143250" cy="1876426"/>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Science</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600"/>
                </a:spcAft>
              </a:pPr>
              <a:r>
                <a:rPr lang="en-GB" sz="1100" dirty="0">
                  <a:effectLst/>
                  <a:ea typeface="Calibri" panose="020F0502020204030204" pitchFamily="34" charset="0"/>
                  <a:cs typeface="Times New Roman" panose="02020603050405020304" pitchFamily="18" charset="0"/>
                </a:rPr>
                <a:t>Our science topics are: </a:t>
              </a:r>
            </a:p>
            <a:p>
              <a:pPr algn="ctr">
                <a:lnSpc>
                  <a:spcPct val="115000"/>
                </a:lnSpc>
                <a:spcAft>
                  <a:spcPts val="100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Earth in Space</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
              </a:r>
              <a:br>
                <a:rPr lang="en-GB" sz="1100" dirty="0">
                  <a:effectLst/>
                  <a:ea typeface="Calibri" panose="020F0502020204030204" pitchFamily="34" charset="0"/>
                  <a:cs typeface="Times New Roman" panose="02020603050405020304" pitchFamily="18" charset="0"/>
                </a:rPr>
              </a:br>
              <a:endParaRPr lang="en-GB" sz="1100" dirty="0">
                <a:effectLst/>
                <a:ea typeface="Calibri" panose="020F0502020204030204" pitchFamily="34" charset="0"/>
                <a:cs typeface="Times New Roman" panose="02020603050405020304" pitchFamily="18" charset="0"/>
              </a:endParaRPr>
            </a:p>
          </p:txBody>
        </p:sp>
        <p:sp>
          <p:nvSpPr>
            <p:cNvPr id="8" name="Rounded Rectangle 7"/>
            <p:cNvSpPr/>
            <p:nvPr/>
          </p:nvSpPr>
          <p:spPr>
            <a:xfrm>
              <a:off x="6743700" y="2095500"/>
              <a:ext cx="3143250" cy="1914526"/>
            </a:xfrm>
            <a:prstGeom prst="roundRect">
              <a:avLst/>
            </a:prstGeom>
          </p:spPr>
          <p:style>
            <a:lnRef idx="1">
              <a:schemeClr val="accent5"/>
            </a:lnRef>
            <a:fillRef idx="2">
              <a:schemeClr val="accent5"/>
            </a:fillRef>
            <a:effectRef idx="1">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1500"/>
                </a:spcAft>
              </a:pPr>
              <a:r>
                <a:rPr lang="en-GB" sz="18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rPr>
                <a:t>Foundation subjects</a:t>
              </a:r>
              <a:endParaRPr lang="en-GB" sz="2600" kern="1400" spc="25" dirty="0">
                <a:solidFill>
                  <a:srgbClr val="17365D"/>
                </a:solidFill>
                <a:effectLst/>
                <a:latin typeface="Cambria" panose="02040503050406030204" pitchFamily="18" charset="0"/>
                <a:ea typeface="Times New Roman" panose="02020603050405020304" pitchFamily="18"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History </a:t>
              </a:r>
              <a:r>
                <a:rPr lang="en-GB" sz="1100" dirty="0">
                  <a:effectLst/>
                  <a:ea typeface="Calibri" panose="020F0502020204030204" pitchFamily="34" charset="0"/>
                  <a:cs typeface="Times New Roman" panose="02020603050405020304" pitchFamily="18" charset="0"/>
                </a:rPr>
                <a:t>– </a:t>
              </a:r>
              <a:r>
                <a:rPr lang="en-GB" sz="1100" dirty="0" smtClean="0">
                  <a:effectLst/>
                  <a:ea typeface="Calibri" panose="020F0502020204030204" pitchFamily="34" charset="0"/>
                  <a:cs typeface="Times New Roman" panose="02020603050405020304" pitchFamily="18" charset="0"/>
                </a:rPr>
                <a:t>The Ang</a:t>
              </a:r>
              <a:r>
                <a:rPr lang="en-GB" sz="1100" dirty="0" smtClean="0">
                  <a:ea typeface="Calibri" panose="020F0502020204030204" pitchFamily="34" charset="0"/>
                  <a:cs typeface="Times New Roman" panose="02020603050405020304" pitchFamily="18" charset="0"/>
                </a:rPr>
                <a:t>lo Saxons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Geography </a:t>
              </a:r>
              <a:r>
                <a:rPr lang="en-GB" sz="1100" dirty="0" smtClean="0">
                  <a:effectLst/>
                  <a:ea typeface="Calibri" panose="020F0502020204030204" pitchFamily="34" charset="0"/>
                  <a:cs typeface="Times New Roman" panose="02020603050405020304" pitchFamily="18" charset="0"/>
                </a:rPr>
                <a:t>–Settlements and Map-work</a:t>
              </a:r>
              <a:r>
                <a:rPr lang="en-GB" sz="1100" dirty="0" smtClean="0">
                  <a:effectLst/>
                  <a:ea typeface="Calibri" panose="020F0502020204030204" pitchFamily="34" charset="0"/>
                  <a:cs typeface="Times New Roman" panose="02020603050405020304" pitchFamily="18" charset="0"/>
                  <a:sym typeface="Symbol" panose="05050102010706020507" pitchFamily="18" charset="2"/>
                </a:rPr>
                <a:t></a:t>
              </a:r>
              <a:r>
                <a:rPr lang="en-GB" sz="1100" dirty="0" smtClean="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15000"/>
                </a:lnSpc>
                <a:spcAft>
                  <a:spcPts val="0"/>
                </a:spcAft>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Art – </a:t>
              </a:r>
              <a:r>
                <a:rPr lang="en-GB" sz="1100" dirty="0" smtClean="0">
                  <a:ea typeface="Calibri" panose="020F0502020204030204" pitchFamily="34" charset="0"/>
                  <a:cs typeface="Times New Roman" panose="02020603050405020304" pitchFamily="18" charset="0"/>
                </a:rPr>
                <a:t>Objects and Meanings</a:t>
              </a: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a:t>
              </a:r>
            </a:p>
            <a:p>
              <a:pPr algn="ctr">
                <a:lnSpc>
                  <a:spcPct val="115000"/>
                </a:lnSpc>
              </a:pPr>
              <a:r>
                <a:rPr lang="en-GB" sz="1100" dirty="0">
                  <a:effectLst/>
                  <a:ea typeface="Calibri" panose="020F0502020204030204" pitchFamily="34" charset="0"/>
                  <a:cs typeface="Times New Roman" panose="02020603050405020304" pitchFamily="18" charset="0"/>
                  <a:sym typeface="Symbol" panose="05050102010706020507" pitchFamily="18" charset="2"/>
                </a:rPr>
                <a:t></a:t>
              </a:r>
              <a:r>
                <a:rPr lang="en-GB" sz="1100" dirty="0">
                  <a:effectLst/>
                  <a:ea typeface="Calibri" panose="020F0502020204030204" pitchFamily="34" charset="0"/>
                  <a:cs typeface="Times New Roman" panose="02020603050405020304" pitchFamily="18" charset="0"/>
                </a:rPr>
                <a:t> Design &amp; Technology </a:t>
              </a:r>
              <a:r>
                <a:rPr lang="en-GB" sz="1100" dirty="0" smtClean="0">
                  <a:effectLst/>
                  <a:ea typeface="Calibri" panose="020F0502020204030204" pitchFamily="34" charset="0"/>
                  <a:cs typeface="Times New Roman" panose="02020603050405020304" pitchFamily="18" charset="0"/>
                </a:rPr>
                <a:t>– </a:t>
              </a:r>
              <a:r>
                <a:rPr lang="en-GB" sz="1100" dirty="0" smtClean="0">
                  <a:ea typeface="Calibri" panose="020F0502020204030204" pitchFamily="34" charset="0"/>
                  <a:cs typeface="Times New Roman" panose="02020603050405020304" pitchFamily="18" charset="0"/>
                </a:rPr>
                <a:t>Self-powered </a:t>
              </a:r>
              <a:r>
                <a:rPr lang="en-GB" sz="1100" dirty="0" smtClean="0">
                  <a:effectLst/>
                  <a:ea typeface="Calibri" panose="020F0502020204030204" pitchFamily="34" charset="0"/>
                  <a:cs typeface="Times New Roman" panose="02020603050405020304" pitchFamily="18" charset="0"/>
                </a:rPr>
                <a:t>Moving vehicles </a:t>
              </a:r>
              <a:r>
                <a:rPr lang="en-GB" sz="1100" dirty="0">
                  <a:ea typeface="Calibri" panose="020F0502020204030204" pitchFamily="34" charset="0"/>
                  <a:cs typeface="Times New Roman" panose="02020603050405020304" pitchFamily="18" charset="0"/>
                  <a:sym typeface="Symbol" panose="05050102010706020507" pitchFamily="18" charset="2"/>
                </a:rPr>
                <a:t></a:t>
              </a:r>
              <a:endParaRPr lang="en-GB" sz="1100" dirty="0">
                <a:ea typeface="Calibri" panose="020F0502020204030204" pitchFamily="34" charset="0"/>
                <a:cs typeface="Times New Roman" panose="02020603050405020304" pitchFamily="18" charset="0"/>
              </a:endParaRPr>
            </a:p>
            <a:p>
              <a:pPr algn="ctr">
                <a:lnSpc>
                  <a:spcPct val="115000"/>
                </a:lnSpc>
                <a:spcAft>
                  <a:spcPts val="0"/>
                </a:spcAft>
              </a:pPr>
              <a:r>
                <a:rPr lang="en-GB" sz="1100" dirty="0" smtClean="0">
                  <a:effectLst/>
                  <a:ea typeface="Calibri" panose="020F0502020204030204" pitchFamily="34" charset="0"/>
                  <a:cs typeface="Times New Roman" panose="02020603050405020304" pitchFamily="18" charset="0"/>
                </a:rPr>
                <a:t> </a:t>
              </a:r>
              <a:r>
                <a:rPr lang="en-GB" sz="1100" dirty="0">
                  <a:effectLst/>
                  <a:ea typeface="Calibri" panose="020F0502020204030204" pitchFamily="34" charset="0"/>
                  <a:cs typeface="Times New Roman" panose="02020603050405020304" pitchFamily="18" charset="0"/>
                </a:rPr>
                <a:t> </a:t>
              </a:r>
            </a:p>
          </p:txBody>
        </p:sp>
        <p:sp>
          <p:nvSpPr>
            <p:cNvPr id="9" name="Text Box 24"/>
            <p:cNvSpPr txBox="1"/>
            <p:nvPr/>
          </p:nvSpPr>
          <p:spPr>
            <a:xfrm>
              <a:off x="3314700" y="2095500"/>
              <a:ext cx="3314700" cy="2247900"/>
            </a:xfrm>
            <a:prstGeom prst="rect">
              <a:avLst/>
            </a:prstGeom>
            <a:noFill/>
            <a:ln w="6350">
              <a:noFill/>
            </a:ln>
            <a:effectLst>
              <a:outerShdw blurRad="50800" dist="50800" dir="5400000" algn="ctr" rotWithShape="0">
                <a:schemeClr val="bg1"/>
              </a:outerShdw>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scene3d>
                <a:camera prst="orthographicFront"/>
                <a:lightRig rig="threePt" dir="t"/>
              </a:scene3d>
              <a:sp3d>
                <a:bevelB w="38100" h="38100" prst="angle"/>
              </a:sp3d>
            </a:bodyPr>
            <a:lstStyle/>
            <a:p>
              <a:pPr algn="ctr">
                <a:lnSpc>
                  <a:spcPct val="115000"/>
                </a:lnSpc>
                <a:spcAft>
                  <a:spcPts val="0"/>
                </a:spcAft>
              </a:pPr>
              <a:r>
                <a:rPr lang="en-GB" sz="28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Mr </a:t>
              </a:r>
              <a:r>
                <a:rPr lang="en-GB" sz="2800" b="1" spc="50" dirty="0" smtClean="0">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Creaton</a:t>
              </a:r>
              <a:r>
                <a:rPr lang="en-GB" sz="2800" b="1" spc="50" dirty="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 </a:t>
              </a:r>
              <a:r>
                <a:rPr lang="en-GB" sz="28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 Year </a:t>
              </a:r>
              <a:r>
                <a:rPr lang="en-GB" sz="2800" b="1" spc="50" dirty="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5</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4000" b="1" spc="50" dirty="0">
                  <a:ln w="11430" cap="flat" cmpd="sng" algn="ctr">
                    <a:solidFill>
                      <a:srgbClr val="953735"/>
                    </a:solidFill>
                    <a:prstDash val="solid"/>
                    <a:round/>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Autumn term</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2800" b="1" spc="50" smtClean="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2018</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a:p>
              <a:pPr algn="ctr">
                <a:lnSpc>
                  <a:spcPct val="115000"/>
                </a:lnSpc>
                <a:spcAft>
                  <a:spcPts val="0"/>
                </a:spcAft>
              </a:pPr>
              <a:r>
                <a:rPr lang="en-GB" sz="2600" b="1" spc="50" dirty="0">
                  <a:ln>
                    <a:noFill/>
                  </a:ln>
                  <a:gradFill>
                    <a:gsLst>
                      <a:gs pos="25000">
                        <a:srgbClr val="E0322D"/>
                      </a:gs>
                      <a:gs pos="100000">
                        <a:srgbClr val="A01C18"/>
                      </a:gs>
                    </a:gsLst>
                    <a:lin ang="5400000" scaled="0"/>
                  </a:gradFill>
                  <a:effectLst>
                    <a:innerShdw blurRad="114300">
                      <a:prstClr val="black"/>
                    </a:innerShdw>
                  </a:effectLst>
                  <a:ea typeface="Calibri" panose="020F0502020204030204" pitchFamily="34" charset="0"/>
                  <a:cs typeface="Times New Roman" panose="02020603050405020304" pitchFamily="18" charset="0"/>
                </a:rPr>
                <a:t>Curriculum Overview</a:t>
              </a:r>
              <a:endParaRPr lang="en-GB" sz="1100" b="1" dirty="0">
                <a:effectLst>
                  <a:innerShdw blurRad="114300">
                    <a:prstClr val="black"/>
                  </a:innerShdw>
                </a:effectLst>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4091940392"/>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ED642DF7-18F4-4E81-909C-2B779B51CA77}" vid="{7B01714F-435B-41BC-95BD-5EC7287C44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1080</TotalTime>
  <Words>541</Words>
  <Application>Microsoft Office PowerPoint</Application>
  <PresentationFormat>Widescreen</PresentationFormat>
  <Paragraphs>92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Cambria</vt:lpstr>
      <vt:lpstr>Debbie Hepplewhite Print Font</vt:lpstr>
      <vt:lpstr>Symbol</vt:lpstr>
      <vt:lpstr>Times New Roman</vt:lpstr>
      <vt:lpstr>Theme1</vt:lpstr>
      <vt:lpstr>Y5 </vt:lpstr>
      <vt:lpstr>Time-table</vt:lpstr>
      <vt:lpstr>Expectations</vt:lpstr>
      <vt:lpstr>General information</vt:lpstr>
      <vt:lpstr>Behaviour</vt:lpstr>
      <vt:lpstr>Reading</vt:lpstr>
      <vt:lpstr>PowerPoint Presentation</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Y5</dc:title>
  <dc:creator>C Donjon</dc:creator>
  <cp:lastModifiedBy>Kevin Creaton</cp:lastModifiedBy>
  <cp:revision>21</cp:revision>
  <cp:lastPrinted>2016-09-09T07:38:00Z</cp:lastPrinted>
  <dcterms:created xsi:type="dcterms:W3CDTF">2016-09-05T15:28:30Z</dcterms:created>
  <dcterms:modified xsi:type="dcterms:W3CDTF">2018-09-21T14:47:12Z</dcterms:modified>
</cp:coreProperties>
</file>